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63" r:id="rId12"/>
    <p:sldId id="282" r:id="rId13"/>
    <p:sldId id="283" r:id="rId14"/>
    <p:sldId id="284" r:id="rId15"/>
    <p:sldId id="285" r:id="rId16"/>
    <p:sldId id="286" r:id="rId17"/>
    <p:sldId id="288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5325"/>
    <a:srgbClr val="F6169B"/>
    <a:srgbClr val="007434"/>
    <a:srgbClr val="358D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28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0593-856F-4052-B01C-44AEF688BE9D}" type="datetimeFigureOut">
              <a:rPr lang="en-US" smtClean="0"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A573-7988-4F9A-ABCF-666CEE1EA3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73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0593-856F-4052-B01C-44AEF688BE9D}" type="datetimeFigureOut">
              <a:rPr lang="en-US" smtClean="0"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A573-7988-4F9A-ABCF-666CEE1EA3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285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0593-856F-4052-B01C-44AEF688BE9D}" type="datetimeFigureOut">
              <a:rPr lang="en-US" smtClean="0"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A573-7988-4F9A-ABCF-666CEE1EA3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393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0593-856F-4052-B01C-44AEF688BE9D}" type="datetimeFigureOut">
              <a:rPr lang="en-US" smtClean="0"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A573-7988-4F9A-ABCF-666CEE1EA3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24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0593-856F-4052-B01C-44AEF688BE9D}" type="datetimeFigureOut">
              <a:rPr lang="en-US" smtClean="0"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A573-7988-4F9A-ABCF-666CEE1EA3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36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0593-856F-4052-B01C-44AEF688BE9D}" type="datetimeFigureOut">
              <a:rPr lang="en-US" smtClean="0"/>
              <a:t>9/25/2014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A573-7988-4F9A-ABCF-666CEE1EA3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102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0593-856F-4052-B01C-44AEF688BE9D}" type="datetimeFigureOut">
              <a:rPr lang="en-US" smtClean="0"/>
              <a:t>9/25/2014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A573-7988-4F9A-ABCF-666CEE1EA3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448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0593-856F-4052-B01C-44AEF688BE9D}" type="datetimeFigureOut">
              <a:rPr lang="en-US" smtClean="0"/>
              <a:t>9/25/2014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A573-7988-4F9A-ABCF-666CEE1EA3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374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0593-856F-4052-B01C-44AEF688BE9D}" type="datetimeFigureOut">
              <a:rPr lang="en-US" smtClean="0"/>
              <a:t>9/25/2014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A573-7988-4F9A-ABCF-666CEE1EA3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685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0593-856F-4052-B01C-44AEF688BE9D}" type="datetimeFigureOut">
              <a:rPr lang="en-US" smtClean="0"/>
              <a:t>9/25/2014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A573-7988-4F9A-ABCF-666CEE1EA3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839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0593-856F-4052-B01C-44AEF688BE9D}" type="datetimeFigureOut">
              <a:rPr lang="en-US" smtClean="0"/>
              <a:t>9/25/2014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A573-7988-4F9A-ABCF-666CEE1EA3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96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D0593-856F-4052-B01C-44AEF688BE9D}" type="datetimeFigureOut">
              <a:rPr lang="en-US" smtClean="0"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9A573-7988-4F9A-ABCF-666CEE1EA3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06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12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9.png"/><Relationship Id="rId11" Type="http://schemas.openxmlformats.org/officeDocument/2006/relationships/image" Target="../media/image49.png"/><Relationship Id="rId5" Type="http://schemas.openxmlformats.org/officeDocument/2006/relationships/image" Target="../media/image58.png"/><Relationship Id="rId10" Type="http://schemas.openxmlformats.org/officeDocument/2006/relationships/image" Target="../media/image48.png"/><Relationship Id="rId4" Type="http://schemas.openxmlformats.org/officeDocument/2006/relationships/image" Target="../media/image57.png"/><Relationship Id="rId9" Type="http://schemas.openxmlformats.org/officeDocument/2006/relationships/image" Target="../media/image4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4" Type="http://schemas.openxmlformats.org/officeDocument/2006/relationships/image" Target="../media/image7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3" Type="http://schemas.openxmlformats.org/officeDocument/2006/relationships/image" Target="../media/image151.png"/><Relationship Id="rId7" Type="http://schemas.openxmlformats.org/officeDocument/2006/relationships/image" Target="../media/image77.png"/><Relationship Id="rId2" Type="http://schemas.openxmlformats.org/officeDocument/2006/relationships/image" Target="../media/image14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6.png"/><Relationship Id="rId5" Type="http://schemas.openxmlformats.org/officeDocument/2006/relationships/image" Target="../media/image75.png"/><Relationship Id="rId4" Type="http://schemas.openxmlformats.org/officeDocument/2006/relationships/image" Target="../media/image7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7" Type="http://schemas.openxmlformats.org/officeDocument/2006/relationships/image" Target="../media/image83.png"/><Relationship Id="rId2" Type="http://schemas.openxmlformats.org/officeDocument/2006/relationships/image" Target="../media/image78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2.png"/><Relationship Id="rId5" Type="http://schemas.openxmlformats.org/officeDocument/2006/relationships/image" Target="../media/image81.png"/><Relationship Id="rId4" Type="http://schemas.openxmlformats.org/officeDocument/2006/relationships/image" Target="../media/image8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3" Type="http://schemas.openxmlformats.org/officeDocument/2006/relationships/image" Target="../media/image85.png"/><Relationship Id="rId7" Type="http://schemas.openxmlformats.org/officeDocument/2006/relationships/image" Target="../media/image89.png"/><Relationship Id="rId12" Type="http://schemas.openxmlformats.org/officeDocument/2006/relationships/image" Target="../media/image93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8.png"/><Relationship Id="rId11" Type="http://schemas.openxmlformats.org/officeDocument/2006/relationships/image" Target="../media/image92.png"/><Relationship Id="rId5" Type="http://schemas.openxmlformats.org/officeDocument/2006/relationships/image" Target="../media/image87.png"/><Relationship Id="rId10" Type="http://schemas.openxmlformats.org/officeDocument/2006/relationships/image" Target="../media/image37.png"/><Relationship Id="rId4" Type="http://schemas.openxmlformats.org/officeDocument/2006/relationships/image" Target="../media/image86.png"/><Relationship Id="rId9" Type="http://schemas.openxmlformats.org/officeDocument/2006/relationships/image" Target="../media/image9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95.png"/><Relationship Id="rId7" Type="http://schemas.openxmlformats.org/officeDocument/2006/relationships/image" Target="../media/image98.png"/><Relationship Id="rId2" Type="http://schemas.openxmlformats.org/officeDocument/2006/relationships/image" Target="../media/image9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7.png"/><Relationship Id="rId5" Type="http://schemas.openxmlformats.org/officeDocument/2006/relationships/image" Target="../media/image58.png"/><Relationship Id="rId4" Type="http://schemas.openxmlformats.org/officeDocument/2006/relationships/image" Target="../media/image9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2.png"/><Relationship Id="rId4" Type="http://schemas.openxmlformats.org/officeDocument/2006/relationships/image" Target="../media/image10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png"/><Relationship Id="rId3" Type="http://schemas.openxmlformats.org/officeDocument/2006/relationships/image" Target="../media/image104.png"/><Relationship Id="rId7" Type="http://schemas.openxmlformats.org/officeDocument/2006/relationships/image" Target="../media/image108.png"/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7.png"/><Relationship Id="rId5" Type="http://schemas.openxmlformats.org/officeDocument/2006/relationships/image" Target="../media/image106.png"/><Relationship Id="rId10" Type="http://schemas.openxmlformats.org/officeDocument/2006/relationships/image" Target="../media/image111.png"/><Relationship Id="rId4" Type="http://schemas.openxmlformats.org/officeDocument/2006/relationships/image" Target="../media/image105.png"/><Relationship Id="rId9" Type="http://schemas.openxmlformats.org/officeDocument/2006/relationships/image" Target="../media/image110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13" Type="http://schemas.openxmlformats.org/officeDocument/2006/relationships/image" Target="../media/image121.png"/><Relationship Id="rId18" Type="http://schemas.openxmlformats.org/officeDocument/2006/relationships/image" Target="../media/image126.png"/><Relationship Id="rId3" Type="http://schemas.openxmlformats.org/officeDocument/2006/relationships/image" Target="../media/image113.png"/><Relationship Id="rId7" Type="http://schemas.openxmlformats.org/officeDocument/2006/relationships/image" Target="../media/image117.png"/><Relationship Id="rId12" Type="http://schemas.openxmlformats.org/officeDocument/2006/relationships/image" Target="../media/image120.png"/><Relationship Id="rId17" Type="http://schemas.openxmlformats.org/officeDocument/2006/relationships/image" Target="../media/image125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24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6.png"/><Relationship Id="rId11" Type="http://schemas.openxmlformats.org/officeDocument/2006/relationships/image" Target="../media/image119.png"/><Relationship Id="rId5" Type="http://schemas.openxmlformats.org/officeDocument/2006/relationships/image" Target="../media/image115.png"/><Relationship Id="rId15" Type="http://schemas.openxmlformats.org/officeDocument/2006/relationships/image" Target="../media/image123.png"/><Relationship Id="rId10" Type="http://schemas.openxmlformats.org/officeDocument/2006/relationships/image" Target="../media/image63.wmf"/><Relationship Id="rId19" Type="http://schemas.openxmlformats.org/officeDocument/2006/relationships/image" Target="../media/image127.png"/><Relationship Id="rId4" Type="http://schemas.openxmlformats.org/officeDocument/2006/relationships/image" Target="../media/image114.png"/><Relationship Id="rId9" Type="http://schemas.openxmlformats.org/officeDocument/2006/relationships/oleObject" Target="../embeddings/oleObject1.bin"/><Relationship Id="rId14" Type="http://schemas.openxmlformats.org/officeDocument/2006/relationships/image" Target="../media/image12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9.png"/><Relationship Id="rId7" Type="http://schemas.openxmlformats.org/officeDocument/2006/relationships/image" Target="../media/image83.png"/><Relationship Id="rId2" Type="http://schemas.openxmlformats.org/officeDocument/2006/relationships/image" Target="../media/image1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2.png"/><Relationship Id="rId5" Type="http://schemas.openxmlformats.org/officeDocument/2006/relationships/image" Target="../media/image131.png"/><Relationship Id="rId4" Type="http://schemas.openxmlformats.org/officeDocument/2006/relationships/image" Target="../media/image130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8.png"/><Relationship Id="rId13" Type="http://schemas.openxmlformats.org/officeDocument/2006/relationships/image" Target="../media/image143.png"/><Relationship Id="rId3" Type="http://schemas.openxmlformats.org/officeDocument/2006/relationships/image" Target="../media/image133.png"/><Relationship Id="rId7" Type="http://schemas.openxmlformats.org/officeDocument/2006/relationships/image" Target="../media/image137.png"/><Relationship Id="rId12" Type="http://schemas.openxmlformats.org/officeDocument/2006/relationships/image" Target="../media/image142.png"/><Relationship Id="rId2" Type="http://schemas.openxmlformats.org/officeDocument/2006/relationships/image" Target="../media/image13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6.png"/><Relationship Id="rId11" Type="http://schemas.openxmlformats.org/officeDocument/2006/relationships/image" Target="../media/image141.png"/><Relationship Id="rId5" Type="http://schemas.openxmlformats.org/officeDocument/2006/relationships/image" Target="../media/image135.png"/><Relationship Id="rId10" Type="http://schemas.openxmlformats.org/officeDocument/2006/relationships/image" Target="../media/image140.png"/><Relationship Id="rId4" Type="http://schemas.openxmlformats.org/officeDocument/2006/relationships/image" Target="../media/image134.png"/><Relationship Id="rId9" Type="http://schemas.openxmlformats.org/officeDocument/2006/relationships/image" Target="../media/image139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png"/><Relationship Id="rId3" Type="http://schemas.openxmlformats.org/officeDocument/2006/relationships/image" Target="../media/image145.png"/><Relationship Id="rId7" Type="http://schemas.openxmlformats.org/officeDocument/2006/relationships/image" Target="../media/image149.png"/><Relationship Id="rId2" Type="http://schemas.openxmlformats.org/officeDocument/2006/relationships/image" Target="../media/image14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8.png"/><Relationship Id="rId5" Type="http://schemas.openxmlformats.org/officeDocument/2006/relationships/image" Target="../media/image147.png"/><Relationship Id="rId4" Type="http://schemas.openxmlformats.org/officeDocument/2006/relationships/image" Target="../media/image146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9.png"/><Relationship Id="rId7" Type="http://schemas.openxmlformats.org/officeDocument/2006/relationships/image" Target="../media/image37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10" Type="http://schemas.openxmlformats.org/officeDocument/2006/relationships/image" Target="../media/image44.png"/><Relationship Id="rId4" Type="http://schemas.openxmlformats.org/officeDocument/2006/relationships/image" Target="../media/image40.png"/><Relationship Id="rId9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12" Type="http://schemas.openxmlformats.org/officeDocument/2006/relationships/image" Target="../media/image55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5" Type="http://schemas.openxmlformats.org/officeDocument/2006/relationships/image" Target="../media/image48.png"/><Relationship Id="rId10" Type="http://schemas.openxmlformats.org/officeDocument/2006/relationships/image" Target="../media/image53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07721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Math 139</a:t>
            </a:r>
            <a:r>
              <a:rPr lang="en-US" sz="3200" b="1" dirty="0" smtClean="0"/>
              <a:t> </a:t>
            </a:r>
            <a:r>
              <a:rPr lang="en-US" sz="3200" b="1" dirty="0"/>
              <a:t>– </a:t>
            </a:r>
            <a:r>
              <a:rPr lang="en-US" sz="3200" b="1" dirty="0" smtClean="0"/>
              <a:t>The Graph of a Rational </a:t>
            </a:r>
            <a:r>
              <a:rPr lang="en-US" sz="3200" b="1" dirty="0" smtClean="0"/>
              <a:t>Function</a:t>
            </a:r>
          </a:p>
          <a:p>
            <a:pPr algn="ctr"/>
            <a:r>
              <a:rPr lang="en-US" sz="3200" b="1" dirty="0" smtClean="0"/>
              <a:t>3 examples</a:t>
            </a:r>
            <a:endParaRPr lang="en-US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-1219200" y="994929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 smtClean="0">
                <a:solidFill>
                  <a:srgbClr val="FF0000"/>
                </a:solidFill>
              </a:rPr>
              <a:t>General Steps to Graph a Rational Function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781" y="148010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1) Factor the numerator and the denominator</a:t>
            </a:r>
          </a:p>
        </p:txBody>
      </p:sp>
      <p:sp>
        <p:nvSpPr>
          <p:cNvPr id="7" name="Rectangle 6"/>
          <p:cNvSpPr/>
          <p:nvPr/>
        </p:nvSpPr>
        <p:spPr>
          <a:xfrm>
            <a:off x="-13854" y="1981200"/>
            <a:ext cx="91578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00B050"/>
                </a:solidFill>
              </a:rPr>
              <a:t>2) State the domain and the location of any holes in the graph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6927" y="2895600"/>
            <a:ext cx="91509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3) Simplify the function 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by factoring if possible.</a:t>
            </a:r>
            <a:endParaRPr lang="en-US" sz="28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927" y="3810000"/>
            <a:ext cx="91578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7030A0"/>
                </a:solidFill>
              </a:rPr>
              <a:t>4) Find the y-intercept (x = 0) and the x-intercept(s) (y = 0)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6927" y="4729946"/>
            <a:ext cx="91578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002060"/>
                </a:solidFill>
              </a:rPr>
              <a:t>5) Identify any existing asymptotes (vertical, horizontal, or </a:t>
            </a:r>
            <a:r>
              <a:rPr lang="en-US" sz="2800" dirty="0" smtClean="0">
                <a:solidFill>
                  <a:srgbClr val="002060"/>
                </a:solidFill>
              </a:rPr>
              <a:t>oblique/slant)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4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3128" y="3138037"/>
                <a:ext cx="3283527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7030A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i="1" dirty="0">
                          <a:solidFill>
                            <a:srgbClr val="7030A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+4)(</m:t>
                          </m:r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−3)</m:t>
                          </m:r>
                        </m:num>
                        <m:den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+2)(</m:t>
                          </m:r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US" sz="2400" dirty="0" smtClean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28" y="3138037"/>
                <a:ext cx="3283527" cy="86132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1498601" y="4449976"/>
                <a:ext cx="157768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→</m:t>
                      </m:r>
                      <m:sSup>
                        <m:sSupPr>
                          <m:ctrlP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8601" y="4449976"/>
                <a:ext cx="1577688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/>
          <p:cNvSpPr/>
          <p:nvPr/>
        </p:nvSpPr>
        <p:spPr>
          <a:xfrm>
            <a:off x="0" y="990600"/>
            <a:ext cx="9144000" cy="997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8) Analyze the behavior of the graph on each side of an asymptote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2926774" y="4234560"/>
                <a:ext cx="2444172" cy="8837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𝑓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)→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)(</m:t>
                          </m:r>
                          <m:sSup>
                            <m:sSupPr>
                              <m:ctrlPr>
                                <a:rPr lang="en-US" sz="240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sz="24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</m:t>
                              </m:r>
                            </m:sup>
                          </m:sSup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6774" y="4234560"/>
                <a:ext cx="2444172" cy="88376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5583961" y="4449976"/>
                <a:ext cx="175548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𝑓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)→∞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3961" y="4449976"/>
                <a:ext cx="1755485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2778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1425287" y="5542134"/>
                <a:ext cx="157768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→</m:t>
                      </m:r>
                      <m:sSup>
                        <m:sSupPr>
                          <m:ctrlP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5287" y="5542134"/>
                <a:ext cx="1577688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3002975" y="5331083"/>
                <a:ext cx="2444172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𝑓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)→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)(</m:t>
                          </m:r>
                          <m:sSup>
                            <m:sSupPr>
                              <m:ctrlPr>
                                <a:rPr lang="en-US" sz="240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sz="24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+</m:t>
                              </m:r>
                            </m:sup>
                          </m:sSup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2975" y="5331083"/>
                <a:ext cx="2444172" cy="86132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5660162" y="5546499"/>
                <a:ext cx="175548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→−∞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162" y="5546499"/>
                <a:ext cx="1755485" cy="461665"/>
              </a:xfrm>
              <a:prstGeom prst="rect">
                <a:avLst/>
              </a:prstGeom>
              <a:blipFill rotWithShape="1">
                <a:blip r:embed="rId8"/>
                <a:stretch>
                  <a:fillRect l="-3136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/>
          <p:cNvGrpSpPr/>
          <p:nvPr/>
        </p:nvGrpSpPr>
        <p:grpSpPr>
          <a:xfrm>
            <a:off x="753918" y="1656653"/>
            <a:ext cx="8077200" cy="1433615"/>
            <a:chOff x="753918" y="1656653"/>
            <a:chExt cx="8077200" cy="1433615"/>
          </a:xfrm>
        </p:grpSpPr>
        <p:grpSp>
          <p:nvGrpSpPr>
            <p:cNvPr id="18" name="Group 17"/>
            <p:cNvGrpSpPr/>
            <p:nvPr/>
          </p:nvGrpSpPr>
          <p:grpSpPr>
            <a:xfrm>
              <a:off x="753918" y="1656653"/>
              <a:ext cx="8077200" cy="1433615"/>
              <a:chOff x="2493818" y="2090063"/>
              <a:chExt cx="8077200" cy="143361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6" name="Rectangle 35"/>
                  <p:cNvSpPr/>
                  <p:nvPr/>
                </p:nvSpPr>
                <p:spPr>
                  <a:xfrm>
                    <a:off x="8818418" y="2245376"/>
                    <a:ext cx="781625" cy="27343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𝑎𝑏𝑜𝑣𝑒</m:t>
                          </m:r>
                        </m:oMath>
                      </m:oMathPara>
                    </a14:m>
                    <a:endParaRPr lang="en-US" sz="1100" dirty="0" smtClean="0">
                      <a:solidFill>
                        <a:schemeClr val="accent2">
                          <a:lumMod val="50000"/>
                        </a:schemeClr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6" name="Rectangle 3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818418" y="2245376"/>
                    <a:ext cx="781625" cy="273438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24" name="Group 23"/>
              <p:cNvGrpSpPr/>
              <p:nvPr/>
            </p:nvGrpSpPr>
            <p:grpSpPr>
              <a:xfrm>
                <a:off x="2493818" y="2090063"/>
                <a:ext cx="8077200" cy="1433615"/>
                <a:chOff x="457200" y="2209800"/>
                <a:chExt cx="8077200" cy="1371600"/>
              </a:xfrm>
            </p:grpSpPr>
            <p:cxnSp>
              <p:nvCxnSpPr>
                <p:cNvPr id="3" name="Straight Arrow Connector 2"/>
                <p:cNvCxnSpPr/>
                <p:nvPr/>
              </p:nvCxnSpPr>
              <p:spPr>
                <a:xfrm>
                  <a:off x="457200" y="2895600"/>
                  <a:ext cx="8077200" cy="0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>
                  <a:off x="3276600" y="2209800"/>
                  <a:ext cx="0" cy="137160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4114800" y="2209800"/>
                  <a:ext cx="0" cy="137160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5715000" y="2209800"/>
                  <a:ext cx="0" cy="137160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6172200" y="2209800"/>
                  <a:ext cx="0" cy="137160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Arrow Connector 15"/>
                <p:cNvCxnSpPr/>
                <p:nvPr/>
              </p:nvCxnSpPr>
              <p:spPr>
                <a:xfrm>
                  <a:off x="4953000" y="2209800"/>
                  <a:ext cx="0" cy="1371600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TextBox 19"/>
                <p:cNvSpPr txBox="1"/>
                <p:nvPr/>
              </p:nvSpPr>
              <p:spPr>
                <a:xfrm>
                  <a:off x="3035300" y="2908249"/>
                  <a:ext cx="457200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-4</a:t>
                  </a:r>
                  <a:endParaRPr lang="en-US" sz="1200" dirty="0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3810000" y="2908249"/>
                  <a:ext cx="457200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-2</a:t>
                  </a:r>
                  <a:endParaRPr lang="en-US" sz="1200" dirty="0"/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5486400" y="2908249"/>
                  <a:ext cx="457200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2</a:t>
                  </a:r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5956300" y="2908248"/>
                  <a:ext cx="457200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3</a:t>
                  </a:r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2" name="Rectangle 31"/>
                  <p:cNvSpPr/>
                  <p:nvPr/>
                </p:nvSpPr>
                <p:spPr>
                  <a:xfrm>
                    <a:off x="3814618" y="2287833"/>
                    <a:ext cx="781625" cy="27343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𝑎𝑏𝑜𝑣𝑒</m:t>
                          </m:r>
                        </m:oMath>
                      </m:oMathPara>
                    </a14:m>
                    <a:endParaRPr lang="en-US" sz="1100" dirty="0" smtClean="0">
                      <a:solidFill>
                        <a:schemeClr val="accent2">
                          <a:lumMod val="50000"/>
                        </a:schemeClr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2" name="Rectangle 3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814618" y="2287833"/>
                    <a:ext cx="781625" cy="273438"/>
                  </a:xfrm>
                  <a:prstGeom prst="rect">
                    <a:avLst/>
                  </a:prstGeom>
                  <a:blipFill rotWithShape="1"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3" name="Rectangle 32"/>
                  <p:cNvSpPr/>
                  <p:nvPr/>
                </p:nvSpPr>
                <p:spPr>
                  <a:xfrm>
                    <a:off x="5369793" y="2265314"/>
                    <a:ext cx="781625" cy="27343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𝑏𝑒𝑙𝑜𝑤</m:t>
                          </m:r>
                        </m:oMath>
                      </m:oMathPara>
                    </a14:m>
                    <a:endParaRPr lang="en-US" sz="1100" dirty="0" smtClean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3" name="Rectangle 3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369793" y="2265314"/>
                    <a:ext cx="781625" cy="273438"/>
                  </a:xfrm>
                  <a:prstGeom prst="rect">
                    <a:avLst/>
                  </a:prstGeom>
                  <a:blipFill rotWithShape="1"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4" name="Rectangle 33"/>
                  <p:cNvSpPr/>
                  <p:nvPr/>
                </p:nvSpPr>
                <p:spPr>
                  <a:xfrm>
                    <a:off x="6627089" y="2287833"/>
                    <a:ext cx="781625" cy="27343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𝑎𝑏𝑜𝑣𝑒</m:t>
                          </m:r>
                        </m:oMath>
                      </m:oMathPara>
                    </a14:m>
                    <a:endParaRPr lang="en-US" sz="1100" dirty="0" smtClean="0">
                      <a:solidFill>
                        <a:schemeClr val="accent2">
                          <a:lumMod val="50000"/>
                        </a:schemeClr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4" name="Rectangle 3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627089" y="2287833"/>
                    <a:ext cx="781625" cy="273438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5" name="Rectangle 34"/>
                  <p:cNvSpPr/>
                  <p:nvPr/>
                </p:nvSpPr>
                <p:spPr>
                  <a:xfrm>
                    <a:off x="7602105" y="2287833"/>
                    <a:ext cx="781625" cy="27343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𝑏𝑒𝑙𝑜𝑤</m:t>
                          </m:r>
                        </m:oMath>
                      </m:oMathPara>
                    </a14:m>
                    <a:endParaRPr lang="en-US" sz="1100" dirty="0" smtClean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5" name="Rectangle 3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602105" y="2287833"/>
                    <a:ext cx="781625" cy="273438"/>
                  </a:xfrm>
                  <a:prstGeom prst="rect">
                    <a:avLst/>
                  </a:prstGeom>
                  <a:blipFill rotWithShape="1"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1" name="Freeform 10"/>
            <p:cNvSpPr/>
            <p:nvPr/>
          </p:nvSpPr>
          <p:spPr>
            <a:xfrm rot="1581247">
              <a:off x="4016183" y="2676642"/>
              <a:ext cx="363222" cy="266132"/>
            </a:xfrm>
            <a:custGeom>
              <a:avLst/>
              <a:gdLst>
                <a:gd name="connsiteX0" fmla="*/ 0 w 807297"/>
                <a:gd name="connsiteY0" fmla="*/ 61889 h 413606"/>
                <a:gd name="connsiteX1" fmla="*/ 482600 w 807297"/>
                <a:gd name="connsiteY1" fmla="*/ 23789 h 413606"/>
                <a:gd name="connsiteX2" fmla="*/ 774700 w 807297"/>
                <a:gd name="connsiteY2" fmla="*/ 379389 h 413606"/>
                <a:gd name="connsiteX3" fmla="*/ 787400 w 807297"/>
                <a:gd name="connsiteY3" fmla="*/ 379389 h 413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7297" h="413606">
                  <a:moveTo>
                    <a:pt x="0" y="61889"/>
                  </a:moveTo>
                  <a:cubicBezTo>
                    <a:pt x="176741" y="16380"/>
                    <a:pt x="353483" y="-29128"/>
                    <a:pt x="482600" y="23789"/>
                  </a:cubicBezTo>
                  <a:cubicBezTo>
                    <a:pt x="611717" y="76706"/>
                    <a:pt x="723900" y="320122"/>
                    <a:pt x="774700" y="379389"/>
                  </a:cubicBezTo>
                  <a:cubicBezTo>
                    <a:pt x="825500" y="438656"/>
                    <a:pt x="806450" y="409022"/>
                    <a:pt x="787400" y="379389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/>
            <p:cNvSpPr/>
            <p:nvPr/>
          </p:nvSpPr>
          <p:spPr>
            <a:xfrm rot="11935488">
              <a:off x="4452940" y="1921217"/>
              <a:ext cx="363222" cy="266132"/>
            </a:xfrm>
            <a:custGeom>
              <a:avLst/>
              <a:gdLst>
                <a:gd name="connsiteX0" fmla="*/ 0 w 807297"/>
                <a:gd name="connsiteY0" fmla="*/ 61889 h 413606"/>
                <a:gd name="connsiteX1" fmla="*/ 482600 w 807297"/>
                <a:gd name="connsiteY1" fmla="*/ 23789 h 413606"/>
                <a:gd name="connsiteX2" fmla="*/ 774700 w 807297"/>
                <a:gd name="connsiteY2" fmla="*/ 379389 h 413606"/>
                <a:gd name="connsiteX3" fmla="*/ 787400 w 807297"/>
                <a:gd name="connsiteY3" fmla="*/ 379389 h 413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7297" h="413606">
                  <a:moveTo>
                    <a:pt x="0" y="61889"/>
                  </a:moveTo>
                  <a:cubicBezTo>
                    <a:pt x="176741" y="16380"/>
                    <a:pt x="353483" y="-29128"/>
                    <a:pt x="482600" y="23789"/>
                  </a:cubicBezTo>
                  <a:cubicBezTo>
                    <a:pt x="611717" y="76706"/>
                    <a:pt x="723900" y="320122"/>
                    <a:pt x="774700" y="379389"/>
                  </a:cubicBezTo>
                  <a:cubicBezTo>
                    <a:pt x="825500" y="438656"/>
                    <a:pt x="806450" y="409022"/>
                    <a:pt x="787400" y="379389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Freeform 42"/>
          <p:cNvSpPr/>
          <p:nvPr/>
        </p:nvSpPr>
        <p:spPr>
          <a:xfrm rot="9930424" flipH="1">
            <a:off x="5610043" y="1748697"/>
            <a:ext cx="381628" cy="399976"/>
          </a:xfrm>
          <a:custGeom>
            <a:avLst/>
            <a:gdLst>
              <a:gd name="connsiteX0" fmla="*/ 0 w 807297"/>
              <a:gd name="connsiteY0" fmla="*/ 61889 h 413606"/>
              <a:gd name="connsiteX1" fmla="*/ 482600 w 807297"/>
              <a:gd name="connsiteY1" fmla="*/ 23789 h 413606"/>
              <a:gd name="connsiteX2" fmla="*/ 774700 w 807297"/>
              <a:gd name="connsiteY2" fmla="*/ 379389 h 413606"/>
              <a:gd name="connsiteX3" fmla="*/ 787400 w 807297"/>
              <a:gd name="connsiteY3" fmla="*/ 379389 h 413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7297" h="413606">
                <a:moveTo>
                  <a:pt x="0" y="61889"/>
                </a:moveTo>
                <a:cubicBezTo>
                  <a:pt x="176741" y="16380"/>
                  <a:pt x="353483" y="-29128"/>
                  <a:pt x="482600" y="23789"/>
                </a:cubicBezTo>
                <a:cubicBezTo>
                  <a:pt x="611717" y="76706"/>
                  <a:pt x="723900" y="320122"/>
                  <a:pt x="774700" y="379389"/>
                </a:cubicBezTo>
                <a:cubicBezTo>
                  <a:pt x="825500" y="438656"/>
                  <a:pt x="806450" y="409022"/>
                  <a:pt x="787400" y="379389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 rot="20517430" flipH="1">
            <a:off x="6019332" y="2588109"/>
            <a:ext cx="381628" cy="399976"/>
          </a:xfrm>
          <a:custGeom>
            <a:avLst/>
            <a:gdLst>
              <a:gd name="connsiteX0" fmla="*/ 0 w 807297"/>
              <a:gd name="connsiteY0" fmla="*/ 61889 h 413606"/>
              <a:gd name="connsiteX1" fmla="*/ 482600 w 807297"/>
              <a:gd name="connsiteY1" fmla="*/ 23789 h 413606"/>
              <a:gd name="connsiteX2" fmla="*/ 774700 w 807297"/>
              <a:gd name="connsiteY2" fmla="*/ 379389 h 413606"/>
              <a:gd name="connsiteX3" fmla="*/ 787400 w 807297"/>
              <a:gd name="connsiteY3" fmla="*/ 379389 h 413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7297" h="413606">
                <a:moveTo>
                  <a:pt x="0" y="61889"/>
                </a:moveTo>
                <a:cubicBezTo>
                  <a:pt x="176741" y="16380"/>
                  <a:pt x="353483" y="-29128"/>
                  <a:pt x="482600" y="23789"/>
                </a:cubicBezTo>
                <a:cubicBezTo>
                  <a:pt x="611717" y="76706"/>
                  <a:pt x="723900" y="320122"/>
                  <a:pt x="774700" y="379389"/>
                </a:cubicBezTo>
                <a:cubicBezTo>
                  <a:pt x="825500" y="438656"/>
                  <a:pt x="806450" y="409022"/>
                  <a:pt x="787400" y="379389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53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6" grpId="0"/>
      <p:bldP spid="30" grpId="0"/>
      <p:bldP spid="31" grpId="0"/>
      <p:bldP spid="37" grpId="0"/>
      <p:bldP spid="38" grpId="0"/>
      <p:bldP spid="39" grpId="0"/>
      <p:bldP spid="40" grpId="0"/>
      <p:bldP spid="43" grpId="0" animBg="1"/>
      <p:bldP spid="4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5773" y="584775"/>
            <a:ext cx="91578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7030A0"/>
                </a:solidFill>
              </a:rPr>
              <a:t>9) Sketch the graph</a:t>
            </a:r>
            <a:endParaRPr lang="en-US" sz="2800" dirty="0">
              <a:solidFill>
                <a:srgbClr val="7030A0"/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800100" y="1509571"/>
            <a:ext cx="7273540" cy="4207157"/>
            <a:chOff x="800100" y="1509571"/>
            <a:chExt cx="7273540" cy="4207157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0359" y="1621772"/>
              <a:ext cx="7003281" cy="38338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5" name="Straight Connector 4"/>
            <p:cNvCxnSpPr/>
            <p:nvPr/>
          </p:nvCxnSpPr>
          <p:spPr>
            <a:xfrm>
              <a:off x="3505200" y="1509571"/>
              <a:ext cx="0" cy="4207157"/>
            </a:xfrm>
            <a:prstGeom prst="line">
              <a:avLst/>
            </a:prstGeom>
            <a:ln w="381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800100" y="3797298"/>
              <a:ext cx="7273540" cy="0"/>
            </a:xfrm>
            <a:prstGeom prst="line">
              <a:avLst/>
            </a:prstGeom>
            <a:ln w="381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Connector 17"/>
          <p:cNvCxnSpPr/>
          <p:nvPr/>
        </p:nvCxnSpPr>
        <p:spPr>
          <a:xfrm>
            <a:off x="2895600" y="1435100"/>
            <a:ext cx="0" cy="435610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114800" y="1479549"/>
            <a:ext cx="0" cy="435610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209800" y="3721097"/>
            <a:ext cx="152400" cy="13998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4360670" y="3721096"/>
            <a:ext cx="152400" cy="13998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429000" y="2819400"/>
            <a:ext cx="152400" cy="13998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>
            <a:off x="1070359" y="3474720"/>
            <a:ext cx="7098281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reeform 38"/>
          <p:cNvSpPr/>
          <p:nvPr/>
        </p:nvSpPr>
        <p:spPr>
          <a:xfrm>
            <a:off x="2961955" y="1008761"/>
            <a:ext cx="1086490" cy="1887125"/>
          </a:xfrm>
          <a:custGeom>
            <a:avLst/>
            <a:gdLst>
              <a:gd name="connsiteX0" fmla="*/ 39381 w 1680503"/>
              <a:gd name="connsiteY0" fmla="*/ 12700 h 1887125"/>
              <a:gd name="connsiteX1" fmla="*/ 26681 w 1680503"/>
              <a:gd name="connsiteY1" fmla="*/ 1244600 h 1887125"/>
              <a:gd name="connsiteX2" fmla="*/ 344181 w 1680503"/>
              <a:gd name="connsiteY2" fmla="*/ 1778000 h 1887125"/>
              <a:gd name="connsiteX3" fmla="*/ 1068081 w 1680503"/>
              <a:gd name="connsiteY3" fmla="*/ 1854200 h 1887125"/>
              <a:gd name="connsiteX4" fmla="*/ 1601481 w 1680503"/>
              <a:gd name="connsiteY4" fmla="*/ 1371600 h 1887125"/>
              <a:gd name="connsiteX5" fmla="*/ 1677681 w 1680503"/>
              <a:gd name="connsiteY5" fmla="*/ 0 h 1887125"/>
              <a:gd name="connsiteX6" fmla="*/ 1677681 w 1680503"/>
              <a:gd name="connsiteY6" fmla="*/ 0 h 1887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80503" h="1887125">
                <a:moveTo>
                  <a:pt x="39381" y="12700"/>
                </a:moveTo>
                <a:cubicBezTo>
                  <a:pt x="7631" y="481541"/>
                  <a:pt x="-24119" y="950383"/>
                  <a:pt x="26681" y="1244600"/>
                </a:cubicBezTo>
                <a:cubicBezTo>
                  <a:pt x="77481" y="1538817"/>
                  <a:pt x="170614" y="1676400"/>
                  <a:pt x="344181" y="1778000"/>
                </a:cubicBezTo>
                <a:cubicBezTo>
                  <a:pt x="517748" y="1879600"/>
                  <a:pt x="858531" y="1921933"/>
                  <a:pt x="1068081" y="1854200"/>
                </a:cubicBezTo>
                <a:cubicBezTo>
                  <a:pt x="1277631" y="1786467"/>
                  <a:pt x="1499881" y="1680633"/>
                  <a:pt x="1601481" y="1371600"/>
                </a:cubicBezTo>
                <a:cubicBezTo>
                  <a:pt x="1703081" y="1062567"/>
                  <a:pt x="1677681" y="0"/>
                  <a:pt x="1677681" y="0"/>
                </a:cubicBezTo>
                <a:lnTo>
                  <a:pt x="1677681" y="0"/>
                </a:lnTo>
              </a:path>
            </a:pathLst>
          </a:custGeom>
          <a:noFill/>
          <a:ln>
            <a:solidFill>
              <a:srgbClr val="7030A0"/>
            </a:solidFill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 rot="254988">
            <a:off x="557922" y="3668235"/>
            <a:ext cx="2256552" cy="2273209"/>
          </a:xfrm>
          <a:custGeom>
            <a:avLst/>
            <a:gdLst>
              <a:gd name="connsiteX0" fmla="*/ 0 w 1358900"/>
              <a:gd name="connsiteY0" fmla="*/ 44233 h 1758733"/>
              <a:gd name="connsiteX1" fmla="*/ 914400 w 1358900"/>
              <a:gd name="connsiteY1" fmla="*/ 31533 h 1758733"/>
              <a:gd name="connsiteX2" fmla="*/ 1244600 w 1358900"/>
              <a:gd name="connsiteY2" fmla="*/ 399833 h 1758733"/>
              <a:gd name="connsiteX3" fmla="*/ 1358900 w 1358900"/>
              <a:gd name="connsiteY3" fmla="*/ 1758733 h 1758733"/>
              <a:gd name="connsiteX4" fmla="*/ 1358900 w 1358900"/>
              <a:gd name="connsiteY4" fmla="*/ 1758733 h 1758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8900" h="1758733">
                <a:moveTo>
                  <a:pt x="0" y="44233"/>
                </a:moveTo>
                <a:cubicBezTo>
                  <a:pt x="353483" y="8249"/>
                  <a:pt x="706967" y="-27734"/>
                  <a:pt x="914400" y="31533"/>
                </a:cubicBezTo>
                <a:cubicBezTo>
                  <a:pt x="1121833" y="90800"/>
                  <a:pt x="1170517" y="111966"/>
                  <a:pt x="1244600" y="399833"/>
                </a:cubicBezTo>
                <a:cubicBezTo>
                  <a:pt x="1318683" y="687700"/>
                  <a:pt x="1358900" y="1758733"/>
                  <a:pt x="1358900" y="1758733"/>
                </a:cubicBezTo>
                <a:lnTo>
                  <a:pt x="1358900" y="1758733"/>
                </a:lnTo>
              </a:path>
            </a:pathLst>
          </a:custGeom>
          <a:noFill/>
          <a:ln>
            <a:solidFill>
              <a:srgbClr val="7030A0"/>
            </a:solidFill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4295422" y="3365092"/>
            <a:ext cx="3667478" cy="2476908"/>
          </a:xfrm>
          <a:custGeom>
            <a:avLst/>
            <a:gdLst>
              <a:gd name="connsiteX0" fmla="*/ 22578 w 3667478"/>
              <a:gd name="connsiteY0" fmla="*/ 2476908 h 2476908"/>
              <a:gd name="connsiteX1" fmla="*/ 9878 w 3667478"/>
              <a:gd name="connsiteY1" fmla="*/ 902108 h 2476908"/>
              <a:gd name="connsiteX2" fmla="*/ 149578 w 3667478"/>
              <a:gd name="connsiteY2" fmla="*/ 406808 h 2476908"/>
              <a:gd name="connsiteX3" fmla="*/ 771878 w 3667478"/>
              <a:gd name="connsiteY3" fmla="*/ 279808 h 2476908"/>
              <a:gd name="connsiteX4" fmla="*/ 1165578 w 3667478"/>
              <a:gd name="connsiteY4" fmla="*/ 203608 h 2476908"/>
              <a:gd name="connsiteX5" fmla="*/ 1698978 w 3667478"/>
              <a:gd name="connsiteY5" fmla="*/ 102008 h 2476908"/>
              <a:gd name="connsiteX6" fmla="*/ 2168878 w 3667478"/>
              <a:gd name="connsiteY6" fmla="*/ 408 h 2476908"/>
              <a:gd name="connsiteX7" fmla="*/ 3667478 w 3667478"/>
              <a:gd name="connsiteY7" fmla="*/ 63908 h 2476908"/>
              <a:gd name="connsiteX8" fmla="*/ 3667478 w 3667478"/>
              <a:gd name="connsiteY8" fmla="*/ 63908 h 2476908"/>
              <a:gd name="connsiteX9" fmla="*/ 3667478 w 3667478"/>
              <a:gd name="connsiteY9" fmla="*/ 63908 h 2476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667478" h="2476908">
                <a:moveTo>
                  <a:pt x="22578" y="2476908"/>
                </a:moveTo>
                <a:cubicBezTo>
                  <a:pt x="5644" y="1862016"/>
                  <a:pt x="-11289" y="1247125"/>
                  <a:pt x="9878" y="902108"/>
                </a:cubicBezTo>
                <a:cubicBezTo>
                  <a:pt x="31045" y="557091"/>
                  <a:pt x="22578" y="510525"/>
                  <a:pt x="149578" y="406808"/>
                </a:cubicBezTo>
                <a:cubicBezTo>
                  <a:pt x="276578" y="303091"/>
                  <a:pt x="771878" y="279808"/>
                  <a:pt x="771878" y="279808"/>
                </a:cubicBezTo>
                <a:lnTo>
                  <a:pt x="1165578" y="203608"/>
                </a:lnTo>
                <a:lnTo>
                  <a:pt x="1698978" y="102008"/>
                </a:lnTo>
                <a:cubicBezTo>
                  <a:pt x="1866195" y="68141"/>
                  <a:pt x="1840795" y="6758"/>
                  <a:pt x="2168878" y="408"/>
                </a:cubicBezTo>
                <a:cubicBezTo>
                  <a:pt x="2496961" y="-5942"/>
                  <a:pt x="3667478" y="63908"/>
                  <a:pt x="3667478" y="63908"/>
                </a:cubicBezTo>
                <a:lnTo>
                  <a:pt x="3667478" y="63908"/>
                </a:lnTo>
                <a:lnTo>
                  <a:pt x="3667478" y="63908"/>
                </a:lnTo>
              </a:path>
            </a:pathLst>
          </a:custGeom>
          <a:noFill/>
          <a:ln>
            <a:solidFill>
              <a:srgbClr val="7030A0"/>
            </a:solidFill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59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4" grpId="0" animBg="1"/>
      <p:bldP spid="27" grpId="0" animBg="1"/>
      <p:bldP spid="28" grpId="0" animBg="1"/>
      <p:bldP spid="39" grpId="0" animBg="1"/>
      <p:bldP spid="40" grpId="0" animBg="1"/>
      <p:bldP spid="4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927" y="5828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Example #2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6927" y="208913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1) Factor the numerator and the denominator</a:t>
            </a:r>
          </a:p>
        </p:txBody>
      </p:sp>
      <p:sp>
        <p:nvSpPr>
          <p:cNvPr id="7" name="Rectangle 6"/>
          <p:cNvSpPr/>
          <p:nvPr/>
        </p:nvSpPr>
        <p:spPr>
          <a:xfrm>
            <a:off x="-26554" y="3601792"/>
            <a:ext cx="91578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00B050"/>
                </a:solidFill>
              </a:rPr>
              <a:t>2) State the domain and the location of any holes in the graph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19627" y="5171452"/>
            <a:ext cx="91509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3) Simplify the function to lowest terms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-6927" y="5694672"/>
                <a:ext cx="9157854" cy="9894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i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800" i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i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US" sz="2800" i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800" i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i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927" y="5694672"/>
                <a:ext cx="9157854" cy="98943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-6927" y="1106044"/>
                <a:ext cx="9144000" cy="9830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+3</m:t>
                          </m:r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−10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+8</m:t>
                          </m:r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+15</m:t>
                          </m:r>
                        </m:den>
                      </m:f>
                    </m:oMath>
                  </m:oMathPara>
                </a14:m>
                <a:endParaRPr lang="en-US" sz="2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927" y="1106044"/>
                <a:ext cx="9144000" cy="98309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8473" y="2612354"/>
                <a:ext cx="9144000" cy="9894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i="1" dirty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8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+5)(</m:t>
                          </m:r>
                          <m:r>
                            <a:rPr lang="en-US" sz="28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US" sz="28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8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+5)(</m:t>
                          </m:r>
                          <m:r>
                            <a:rPr lang="en-US" sz="28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US" sz="280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3" y="2612354"/>
                <a:ext cx="9144000" cy="98943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927" y="4125012"/>
                <a:ext cx="915785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US" sz="2800" dirty="0" smtClean="0">
                    <a:solidFill>
                      <a:srgbClr val="00B050"/>
                    </a:solidFill>
                  </a:rPr>
                  <a:t>Domain: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B050"/>
                        </a:solidFill>
                        <a:latin typeface="Cambria Math"/>
                      </a:rPr>
                      <m:t>(−</m:t>
                    </m:r>
                    <m:r>
                      <a:rPr lang="en-US" sz="2800" b="0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∞,−5)∪(−5, −3)∪(−3, ∞)</m:t>
                    </m:r>
                  </m:oMath>
                </a14:m>
                <a:endParaRPr lang="en-US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" y="4125012"/>
                <a:ext cx="9157854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-26554" y="4648232"/>
                <a:ext cx="915785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US" sz="2800" dirty="0" smtClean="0">
                    <a:solidFill>
                      <a:srgbClr val="00B050"/>
                    </a:solidFill>
                  </a:rPr>
                  <a:t>Hole in the graph at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B050"/>
                        </a:solidFill>
                        <a:latin typeface="Cambria Math"/>
                      </a:rPr>
                      <m:t>𝑥</m:t>
                    </m:r>
                    <m:r>
                      <a:rPr lang="en-US" sz="2800" b="0" i="1" smtClean="0">
                        <a:solidFill>
                          <a:srgbClr val="00B050"/>
                        </a:solidFill>
                        <a:latin typeface="Cambria Math"/>
                      </a:rPr>
                      <m:t>=−5</m:t>
                    </m:r>
                  </m:oMath>
                </a14:m>
                <a:endParaRPr lang="en-US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6554" y="4648232"/>
                <a:ext cx="9157854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588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3906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2" grpId="0"/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6927" y="1106044"/>
            <a:ext cx="91578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7030A0"/>
                </a:solidFill>
              </a:rPr>
              <a:t>4) Find the y-intercept (x = 0) and the x-intercept(s) (y = 0)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95389" y="1629264"/>
            <a:ext cx="29591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235325"/>
                </a:solidFill>
              </a:rPr>
              <a:t> y-intercept (x = 0)</a:t>
            </a:r>
            <a:endParaRPr lang="en-US" sz="2800" dirty="0">
              <a:solidFill>
                <a:srgbClr val="235325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20594" y="1648148"/>
            <a:ext cx="3225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F6169B"/>
                </a:solidFill>
              </a:rPr>
              <a:t>x-intercept(s) (y = 0)</a:t>
            </a:r>
            <a:endParaRPr lang="en-US" sz="2800" dirty="0">
              <a:solidFill>
                <a:srgbClr val="F6169B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28600" y="2363362"/>
                <a:ext cx="2561086" cy="9894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i="1" dirty="0">
                              <a:solidFill>
                                <a:srgbClr val="235325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dirty="0" smtClean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2800" i="1" dirty="0">
                          <a:solidFill>
                            <a:srgbClr val="235325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dirty="0">
                              <a:solidFill>
                                <a:srgbClr val="235325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 dirty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800" b="0" i="1" dirty="0" smtClean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0</m:t>
                          </m:r>
                          <m:r>
                            <a:rPr lang="en-US" sz="2800" i="1" dirty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800" b="0" i="1" dirty="0" smtClean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2800" i="1" dirty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800" i="1" dirty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800" b="0" i="1" dirty="0" smtClean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0</m:t>
                          </m:r>
                          <m:r>
                            <a:rPr lang="en-US" sz="2800" i="1" dirty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800" b="0" i="1" dirty="0" smtClean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en-US" sz="2800" i="1" dirty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235325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363362"/>
                <a:ext cx="2561086" cy="98943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90233" y="3352800"/>
                <a:ext cx="1964448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i="1" dirty="0">
                              <a:solidFill>
                                <a:srgbClr val="235325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dirty="0" smtClean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2800" i="1" dirty="0">
                          <a:solidFill>
                            <a:srgbClr val="235325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b="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2800" i="1" dirty="0">
                              <a:solidFill>
                                <a:srgbClr val="235325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dirty="0" smtClean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2800" b="0" i="1" dirty="0" smtClean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235325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233" y="3352800"/>
                <a:ext cx="1964448" cy="90178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960852" y="4343485"/>
                <a:ext cx="1423210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800" b="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0,−</m:t>
                      </m:r>
                      <m:f>
                        <m:fPr>
                          <m:ctrlPr>
                            <a:rPr lang="en-US" sz="2800" b="0" i="1" dirty="0" smtClean="0">
                              <a:solidFill>
                                <a:srgbClr val="235325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dirty="0" smtClean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2800" b="0" i="1" dirty="0" smtClean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2800" b="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800" dirty="0">
                  <a:solidFill>
                    <a:srgbClr val="235325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852" y="4343485"/>
                <a:ext cx="1423210" cy="90178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5176397" y="2304884"/>
            <a:ext cx="365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F6169B"/>
                </a:solidFill>
              </a:rPr>
              <a:t>Use numerator factors</a:t>
            </a:r>
            <a:endParaRPr lang="en-US" sz="2800" dirty="0">
              <a:solidFill>
                <a:srgbClr val="F6169B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5943600" y="2870781"/>
                <a:ext cx="176009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−2=0</m:t>
                      </m:r>
                    </m:oMath>
                  </m:oMathPara>
                </a14:m>
                <a:endParaRPr lang="en-US" sz="2800" dirty="0">
                  <a:solidFill>
                    <a:srgbClr val="F6169B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870781"/>
                <a:ext cx="1760097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6057900" y="3368601"/>
                <a:ext cx="113409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US" sz="2800" dirty="0">
                  <a:solidFill>
                    <a:srgbClr val="F6169B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7900" y="3368601"/>
                <a:ext cx="1134093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6141954" y="3972580"/>
                <a:ext cx="109568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2, 0)</m:t>
                      </m:r>
                    </m:oMath>
                  </m:oMathPara>
                </a14:m>
                <a:endParaRPr lang="en-US" sz="2800" dirty="0">
                  <a:solidFill>
                    <a:srgbClr val="F6169B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1954" y="3972580"/>
                <a:ext cx="1095685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3371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2" grpId="0"/>
      <p:bldP spid="14" grpId="0"/>
      <p:bldP spid="15" grpId="0"/>
      <p:bldP spid="16" grpId="0"/>
      <p:bldP spid="17" grpId="0"/>
      <p:bldP spid="19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8473" y="1106044"/>
            <a:ext cx="91578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002060"/>
                </a:solidFill>
              </a:rPr>
              <a:t>5) Identify any existing asymptotes (vertical, horizontal, or oblique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627" y="3093511"/>
            <a:ext cx="50095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235325"/>
                </a:solidFill>
              </a:rPr>
              <a:t> </a:t>
            </a:r>
            <a:r>
              <a:rPr lang="en-US" sz="2800" dirty="0" err="1" smtClean="0">
                <a:solidFill>
                  <a:srgbClr val="235325"/>
                </a:solidFill>
              </a:rPr>
              <a:t>Horiz</a:t>
            </a:r>
            <a:r>
              <a:rPr lang="en-US" sz="2800" dirty="0" smtClean="0">
                <a:solidFill>
                  <a:srgbClr val="235325"/>
                </a:solidFill>
              </a:rPr>
              <a:t>. Or Oblique Asymptotes</a:t>
            </a:r>
            <a:endParaRPr lang="en-US" sz="2800" dirty="0">
              <a:solidFill>
                <a:srgbClr val="235325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28796" y="3093511"/>
            <a:ext cx="3225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F6169B"/>
                </a:solidFill>
              </a:rPr>
              <a:t>Vertical Asymptotes</a:t>
            </a:r>
            <a:endParaRPr lang="en-US" sz="2800" dirty="0">
              <a:solidFill>
                <a:srgbClr val="F6169B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693737" y="4650341"/>
                <a:ext cx="1138966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sz="2800" i="1" dirty="0">
                          <a:solidFill>
                            <a:srgbClr val="235325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dirty="0">
                              <a:solidFill>
                                <a:srgbClr val="235325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dirty="0" smtClean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dirty="0" smtClean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235325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3737" y="4650341"/>
                <a:ext cx="1138966" cy="89896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449646" y="5523905"/>
                <a:ext cx="186435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𝐻𝐴</m:t>
                      </m:r>
                      <m:r>
                        <a:rPr lang="en-US" sz="2800" b="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: </m:t>
                      </m:r>
                      <m:r>
                        <a:rPr lang="en-US" sz="2800" b="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sz="2800" b="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2800" dirty="0">
                  <a:solidFill>
                    <a:srgbClr val="235325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9646" y="5523905"/>
                <a:ext cx="1864357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5150635" y="3603750"/>
            <a:ext cx="39803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F6169B"/>
                </a:solidFill>
              </a:rPr>
              <a:t>Use denominator factors</a:t>
            </a:r>
            <a:endParaRPr lang="en-US" sz="2800" dirty="0">
              <a:solidFill>
                <a:srgbClr val="F6169B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6143186" y="4207369"/>
                <a:ext cx="176009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+3=0</m:t>
                      </m:r>
                    </m:oMath>
                  </m:oMathPara>
                </a14:m>
                <a:endParaRPr lang="en-US" sz="2800" dirty="0">
                  <a:solidFill>
                    <a:srgbClr val="F6169B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3186" y="4207369"/>
                <a:ext cx="1760097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6257486" y="4705189"/>
                <a:ext cx="140179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=−3</m:t>
                      </m:r>
                    </m:oMath>
                  </m:oMathPara>
                </a14:m>
                <a:endParaRPr lang="en-US" sz="2800" dirty="0">
                  <a:solidFill>
                    <a:srgbClr val="F6169B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7486" y="4705189"/>
                <a:ext cx="1401794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913225" y="5253809"/>
                <a:ext cx="209031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𝑉𝐴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: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=−3</m:t>
                      </m:r>
                    </m:oMath>
                  </m:oMathPara>
                </a14:m>
                <a:endParaRPr lang="en-US" sz="2800" dirty="0">
                  <a:solidFill>
                    <a:srgbClr val="F6169B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3225" y="5253809"/>
                <a:ext cx="2090316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-13047" y="2060151"/>
                <a:ext cx="9144000" cy="103336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dirty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i="1" dirty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 dirty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i="1" dirty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 dirty="0">
                              <a:latin typeface="Cambria Math"/>
                            </a:rPr>
                            <m:t>+3</m:t>
                          </m:r>
                          <m:r>
                            <a:rPr lang="en-US" sz="2800" i="1" dirty="0">
                              <a:latin typeface="Cambria Math"/>
                            </a:rPr>
                            <m:t>𝑥</m:t>
                          </m:r>
                          <m:r>
                            <a:rPr lang="en-US" sz="2800" i="1" dirty="0">
                              <a:latin typeface="Cambria Math"/>
                            </a:rPr>
                            <m:t>−10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 dirty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i="1" dirty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 dirty="0">
                              <a:latin typeface="Cambria Math"/>
                            </a:rPr>
                            <m:t>+8</m:t>
                          </m:r>
                          <m:r>
                            <a:rPr lang="en-US" sz="2800" i="1" dirty="0">
                              <a:latin typeface="Cambria Math"/>
                            </a:rPr>
                            <m:t>𝑥</m:t>
                          </m:r>
                          <m:r>
                            <a:rPr lang="en-US" sz="2800" i="1" dirty="0">
                              <a:latin typeface="Cambria Math"/>
                            </a:rPr>
                            <m:t>+15</m:t>
                          </m:r>
                        </m:den>
                      </m:f>
                      <m:r>
                        <a:rPr lang="en-US" sz="2800" b="0" i="1" dirty="0" smtClean="0">
                          <a:latin typeface="Cambria Math"/>
                        </a:rPr>
                        <m:t>                                </m:t>
                      </m:r>
                      <m:r>
                        <a:rPr lang="en-US" sz="28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8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US" sz="28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8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3047" y="2060151"/>
                <a:ext cx="9144000" cy="103336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/>
          <p:cNvSpPr/>
          <p:nvPr/>
        </p:nvSpPr>
        <p:spPr>
          <a:xfrm>
            <a:off x="19627" y="3613962"/>
            <a:ext cx="47243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235325"/>
                </a:solidFill>
              </a:rPr>
              <a:t> Examine the largest exponents</a:t>
            </a:r>
            <a:endParaRPr lang="en-US" sz="2800" dirty="0">
              <a:solidFill>
                <a:srgbClr val="235325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19628" y="4185629"/>
                <a:ext cx="485717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800" dirty="0" smtClean="0">
                    <a:solidFill>
                      <a:srgbClr val="235325"/>
                    </a:solidFill>
                  </a:rPr>
                  <a:t> Same 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235325"/>
                        </a:solidFill>
                        <a:latin typeface="Cambria Math"/>
                        <a:ea typeface="Cambria Math"/>
                      </a:rPr>
                      <m:t>∴</m:t>
                    </m:r>
                  </m:oMath>
                </a14:m>
                <a:r>
                  <a:rPr lang="en-US" sz="2800" dirty="0" smtClean="0">
                    <a:solidFill>
                      <a:srgbClr val="235325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235325"/>
                    </a:solidFill>
                  </a:rPr>
                  <a:t>Horiz</a:t>
                </a:r>
                <a:r>
                  <a:rPr lang="en-US" sz="2800" dirty="0" smtClean="0">
                    <a:solidFill>
                      <a:srgbClr val="235325"/>
                    </a:solidFill>
                  </a:rPr>
                  <a:t>. - use coefficients</a:t>
                </a:r>
                <a:endParaRPr lang="en-US" sz="2800" dirty="0">
                  <a:solidFill>
                    <a:srgbClr val="235325"/>
                  </a:solidFill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28" y="4185629"/>
                <a:ext cx="4857172" cy="523220"/>
              </a:xfrm>
              <a:prstGeom prst="rect">
                <a:avLst/>
              </a:prstGeom>
              <a:blipFill rotWithShape="1">
                <a:blip r:embed="rId8"/>
                <a:stretch>
                  <a:fillRect l="-878" t="-10588" r="-753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2712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1" grpId="0"/>
      <p:bldP spid="35" grpId="0" animBg="1"/>
      <p:bldP spid="36" grpId="0"/>
      <p:bldP spid="3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-6927" y="1115421"/>
            <a:ext cx="91578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0070C0"/>
                </a:solidFill>
              </a:rPr>
              <a:t>6) Identify any points intersecting a horizontal or oblique asymptote.</a:t>
            </a:r>
            <a:endParaRPr lang="en-US" sz="28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-46181" y="2069528"/>
                <a:ext cx="9157854" cy="9089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latin typeface="Cambria Math"/>
                        </a:rPr>
                        <m:t> </m:t>
                      </m:r>
                      <m:r>
                        <a:rPr lang="en-US" sz="2800" b="0" i="1" dirty="0" smtClean="0">
                          <a:latin typeface="Cambria Math"/>
                        </a:rPr>
                        <m:t>𝑦</m:t>
                      </m:r>
                      <m:r>
                        <a:rPr lang="en-US" sz="2800" b="0" i="1" dirty="0" smtClean="0">
                          <a:latin typeface="Cambria Math"/>
                        </a:rPr>
                        <m:t>=1   </m:t>
                      </m:r>
                      <m:r>
                        <a:rPr lang="en-US" sz="2800" b="0" i="1" dirty="0" smtClean="0">
                          <a:latin typeface="Cambria Math"/>
                        </a:rPr>
                        <m:t>𝑎𝑛𝑑</m:t>
                      </m:r>
                      <m:r>
                        <a:rPr lang="en-US" sz="2800" b="0" i="1" dirty="0" smtClean="0">
                          <a:latin typeface="Cambria Math"/>
                        </a:rPr>
                        <m:t>   </m:t>
                      </m:r>
                      <m:r>
                        <a:rPr lang="en-US" sz="2800" i="1" dirty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dirty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i="1" dirty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 dirty="0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en-US" sz="2800" i="1" dirty="0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latin typeface="Cambria Math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007434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6181" y="2069528"/>
                <a:ext cx="9157854" cy="90896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927" y="3023635"/>
                <a:ext cx="9157854" cy="9089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latin typeface="Cambria Math"/>
                        </a:rPr>
                        <m:t>1</m:t>
                      </m:r>
                      <m:r>
                        <a:rPr lang="en-US" sz="2800" i="1" dirty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 dirty="0">
                              <a:latin typeface="Cambria Math"/>
                            </a:rPr>
                            <m:t>𝑥</m:t>
                          </m:r>
                          <m:r>
                            <a:rPr lang="en-US" sz="2800" i="1" dirty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en-US" sz="2800" b="0" i="1" dirty="0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latin typeface="Cambria Math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007434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" y="3023635"/>
                <a:ext cx="9157854" cy="90896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927" y="4130142"/>
                <a:ext cx="915785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latin typeface="Cambria Math"/>
                        </a:rPr>
                        <m:t>+3=</m:t>
                      </m:r>
                      <m:r>
                        <a:rPr lang="en-US" sz="2800" i="1" dirty="0">
                          <a:latin typeface="Cambria Math"/>
                        </a:rPr>
                        <m:t>𝑥</m:t>
                      </m:r>
                      <m:r>
                        <a:rPr lang="en-US" sz="2800" i="1" dirty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US" sz="2800" dirty="0">
                  <a:solidFill>
                    <a:srgbClr val="007434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" y="4130142"/>
                <a:ext cx="9157854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-6927" y="4653362"/>
                <a:ext cx="915785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latin typeface="Cambria Math"/>
                        </a:rPr>
                        <m:t>3</m:t>
                      </m:r>
                      <m:r>
                        <a:rPr lang="en-US" sz="2800" b="0" i="1" dirty="0" smtClean="0">
                          <a:latin typeface="Cambria Math"/>
                        </a:rPr>
                        <m:t>=−2</m:t>
                      </m:r>
                    </m:oMath>
                  </m:oMathPara>
                </a14:m>
                <a:endParaRPr lang="en-US" sz="2800" dirty="0">
                  <a:solidFill>
                    <a:srgbClr val="007434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927" y="4653362"/>
                <a:ext cx="9157854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927" y="5176582"/>
                <a:ext cx="915785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latin typeface="Cambria Math"/>
                        </a:rPr>
                        <m:t>𝑙𝑜𝑠𝑡</m:t>
                      </m:r>
                      <m:r>
                        <a:rPr lang="en-US" sz="2800" b="0" i="1" dirty="0" smtClean="0">
                          <a:latin typeface="Cambria Math"/>
                        </a:rPr>
                        <m:t> </m:t>
                      </m:r>
                      <m:r>
                        <a:rPr lang="en-US" sz="2800" b="0" i="1" dirty="0" smtClean="0">
                          <a:latin typeface="Cambria Math"/>
                        </a:rPr>
                        <m:t>𝑣𝑎𝑟𝑖𝑎𝑏𝑙𝑒</m:t>
                      </m:r>
                    </m:oMath>
                  </m:oMathPara>
                </a14:m>
                <a:endParaRPr lang="en-US" sz="2800" dirty="0">
                  <a:solidFill>
                    <a:srgbClr val="007434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" y="5176582"/>
                <a:ext cx="9157854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-13854" y="5671904"/>
                <a:ext cx="915785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latin typeface="Cambria Math"/>
                        </a:rPr>
                        <m:t>𝑛𝑜</m:t>
                      </m:r>
                      <m:r>
                        <a:rPr lang="en-US" sz="2800" b="0" i="1" dirty="0" smtClean="0">
                          <a:latin typeface="Cambria Math"/>
                        </a:rPr>
                        <m:t> </m:t>
                      </m:r>
                      <m:r>
                        <a:rPr lang="en-US" sz="2800" b="0" i="1" dirty="0" smtClean="0">
                          <a:latin typeface="Cambria Math"/>
                        </a:rPr>
                        <m:t>𝑝𝑜𝑖𝑛𝑡𝑠</m:t>
                      </m:r>
                      <m:r>
                        <a:rPr lang="en-US" sz="2800" b="0" i="1" dirty="0" smtClean="0">
                          <a:latin typeface="Cambria Math"/>
                        </a:rPr>
                        <m:t> </m:t>
                      </m:r>
                      <m:r>
                        <a:rPr lang="en-US" sz="2800" b="0" i="1" dirty="0" smtClean="0">
                          <a:latin typeface="Cambria Math"/>
                        </a:rPr>
                        <m:t>𝑜𝑓</m:t>
                      </m:r>
                      <m:r>
                        <a:rPr lang="en-US" sz="2800" b="0" i="1" dirty="0" smtClean="0">
                          <a:latin typeface="Cambria Math"/>
                        </a:rPr>
                        <m:t> </m:t>
                      </m:r>
                      <m:r>
                        <a:rPr lang="en-US" sz="2800" b="0" i="1" dirty="0" smtClean="0">
                          <a:latin typeface="Cambria Math"/>
                        </a:rPr>
                        <m:t>𝑖𝑛𝑡𝑒𝑟𝑠𝑒𝑐𝑡𝑖𝑜𝑛</m:t>
                      </m:r>
                      <m:r>
                        <a:rPr lang="en-US" sz="2800" b="0" i="1" dirty="0" smtClean="0">
                          <a:latin typeface="Cambria Math"/>
                        </a:rPr>
                        <m:t> </m:t>
                      </m:r>
                      <m:r>
                        <a:rPr lang="en-US" sz="2800" b="0" i="1" dirty="0" smtClean="0">
                          <a:latin typeface="Cambria Math"/>
                        </a:rPr>
                        <m:t>𝑜𝑛</m:t>
                      </m:r>
                      <m:r>
                        <a:rPr lang="en-US" sz="2800" b="0" i="1" dirty="0" smtClean="0">
                          <a:latin typeface="Cambria Math"/>
                        </a:rPr>
                        <m:t> </m:t>
                      </m:r>
                      <m:r>
                        <a:rPr lang="en-US" sz="2800" b="0" i="1" dirty="0" smtClean="0">
                          <a:latin typeface="Cambria Math"/>
                        </a:rPr>
                        <m:t>𝑡h𝑒</m:t>
                      </m:r>
                      <m:r>
                        <a:rPr lang="en-US" sz="2800" b="0" i="1" dirty="0" smtClean="0">
                          <a:latin typeface="Cambria Math"/>
                        </a:rPr>
                        <m:t> </m:t>
                      </m:r>
                      <m:r>
                        <a:rPr lang="en-US" sz="2800" b="0" i="1" dirty="0" smtClean="0">
                          <a:latin typeface="Cambria Math"/>
                        </a:rPr>
                        <m:t>𝑎𝑠𝑦𝑚𝑝𝑡𝑜𝑡𝑒</m:t>
                      </m:r>
                    </m:oMath>
                  </m:oMathPara>
                </a14:m>
                <a:endParaRPr lang="en-US" sz="2800" dirty="0">
                  <a:solidFill>
                    <a:srgbClr val="007434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3854" y="5671904"/>
                <a:ext cx="9157854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437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8" grpId="0"/>
      <p:bldP spid="9" grpId="0"/>
      <p:bldP spid="10" grpId="0"/>
      <p:bldP spid="11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-20781" y="3581400"/>
                <a:ext cx="3283527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i="1" dirty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0781" y="3581400"/>
                <a:ext cx="3283527" cy="86132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-20781" y="1106044"/>
            <a:ext cx="91578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007434"/>
                </a:solidFill>
              </a:rPr>
              <a:t>7) Use test points between the zeros and vertical asymptotes to locate the graph above or below the x-axis</a:t>
            </a:r>
            <a:endParaRPr lang="en-US" sz="2800" dirty="0">
              <a:solidFill>
                <a:srgbClr val="007434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-43873" y="4408230"/>
                <a:ext cx="3853873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−4</m:t>
                          </m:r>
                        </m:e>
                      </m:d>
                      <m:r>
                        <a:rPr lang="en-US" sz="2400" i="1" dirty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−4−2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−4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3873" y="4408230"/>
                <a:ext cx="3853873" cy="86132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-43874" y="5269556"/>
                <a:ext cx="3853873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−4</m:t>
                          </m:r>
                        </m:e>
                      </m:d>
                      <m:r>
                        <a:rPr lang="en-US" sz="2400" i="1" dirty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=+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3874" y="5269556"/>
                <a:ext cx="3853873" cy="86132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6927" y="6130882"/>
                <a:ext cx="385387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−4</m:t>
                          </m:r>
                        </m:e>
                      </m:d>
                      <m:r>
                        <a:rPr lang="en-US" sz="2400" i="1" dirty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𝑎𝑏𝑜𝑣𝑒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" y="6130882"/>
                <a:ext cx="3853873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4076700" y="3733800"/>
                <a:ext cx="3853873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2400" i="1" dirty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=−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6700" y="3733800"/>
                <a:ext cx="3853873" cy="86132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4127501" y="4595126"/>
                <a:ext cx="385387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𝑏𝑒𝑙𝑜𝑤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7501" y="4595126"/>
                <a:ext cx="3853873" cy="461665"/>
              </a:xfrm>
              <a:prstGeom prst="rect">
                <a:avLst/>
              </a:prstGeom>
              <a:blipFill rotWithShape="1">
                <a:blip r:embed="rId7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4051300" y="5269556"/>
                <a:ext cx="3853873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en-US" sz="2400" i="1" dirty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=+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1300" y="5269556"/>
                <a:ext cx="3853873" cy="86132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4102101" y="6130882"/>
                <a:ext cx="385387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𝑎𝑏𝑜𝑣𝑒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2101" y="6130882"/>
                <a:ext cx="3853873" cy="461665"/>
              </a:xfrm>
              <a:prstGeom prst="rect">
                <a:avLst/>
              </a:prstGeom>
              <a:blipFill rotWithShape="1">
                <a:blip r:embed="rId9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1778000" y="2399015"/>
                <a:ext cx="781625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𝑎𝑏𝑜𝑣𝑒</m:t>
                      </m:r>
                    </m:oMath>
                  </m:oMathPara>
                </a14:m>
                <a:endParaRPr lang="en-US" sz="11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0" y="2399015"/>
                <a:ext cx="781625" cy="2616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4279900" y="2377470"/>
                <a:ext cx="781625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𝑏𝑒𝑙𝑜𝑤</m:t>
                      </m:r>
                    </m:oMath>
                  </m:oMathPara>
                </a14:m>
                <a:endParaRPr lang="en-US" sz="1100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9900" y="2377470"/>
                <a:ext cx="781625" cy="26161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781800" y="2377470"/>
                <a:ext cx="781625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𝑎𝑏𝑜𝑣𝑒</m:t>
                      </m:r>
                    </m:oMath>
                  </m:oMathPara>
                </a14:m>
                <a:endParaRPr lang="en-US" sz="11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2377470"/>
                <a:ext cx="781625" cy="26161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457200" y="2170448"/>
            <a:ext cx="8077200" cy="1410952"/>
            <a:chOff x="457200" y="2170448"/>
            <a:chExt cx="8077200" cy="1410952"/>
          </a:xfrm>
        </p:grpSpPr>
        <p:cxnSp>
          <p:nvCxnSpPr>
            <p:cNvPr id="16" name="Straight Arrow Connector 15"/>
            <p:cNvCxnSpPr/>
            <p:nvPr/>
          </p:nvCxnSpPr>
          <p:spPr>
            <a:xfrm>
              <a:off x="4953000" y="2209800"/>
              <a:ext cx="0" cy="13716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Straight Arrow Connector 2"/>
            <p:cNvCxnSpPr/>
            <p:nvPr/>
          </p:nvCxnSpPr>
          <p:spPr>
            <a:xfrm>
              <a:off x="457200" y="2895600"/>
              <a:ext cx="80772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276600" y="2209800"/>
              <a:ext cx="0" cy="137160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3035300" y="2908249"/>
              <a:ext cx="45720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-3</a:t>
              </a:r>
              <a:endParaRPr lang="en-US" sz="1200" dirty="0"/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5978236" y="2170448"/>
              <a:ext cx="0" cy="137160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5749636" y="2895600"/>
              <a:ext cx="45720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06479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3128" y="3138037"/>
                <a:ext cx="3283527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7030A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i="1" dirty="0">
                          <a:solidFill>
                            <a:srgbClr val="7030A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−2</m:t>
                          </m:r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US" sz="2400" dirty="0" smtClean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28" y="3138037"/>
                <a:ext cx="3283527" cy="86132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1498601" y="4449976"/>
                <a:ext cx="157768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→</m:t>
                      </m:r>
                      <m:sSup>
                        <m:sSupPr>
                          <m:ctrlP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−3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8601" y="4449976"/>
                <a:ext cx="1577688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/>
          <p:cNvSpPr/>
          <p:nvPr/>
        </p:nvSpPr>
        <p:spPr>
          <a:xfrm>
            <a:off x="0" y="990600"/>
            <a:ext cx="9144000" cy="997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8) Analyze the behavior of the graph on each side of an asymptote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2926774" y="4234560"/>
                <a:ext cx="2444172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𝑓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)→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240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sz="24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</m:t>
                              </m:r>
                            </m:sup>
                          </m:sSup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6774" y="4234560"/>
                <a:ext cx="2444172" cy="86132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5583961" y="4449976"/>
                <a:ext cx="175548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𝑓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)→∞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3961" y="4449976"/>
                <a:ext cx="1755485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2778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1425287" y="5542134"/>
                <a:ext cx="157768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→</m:t>
                      </m:r>
                      <m:sSup>
                        <m:sSupPr>
                          <m:ctrlP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−3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5287" y="5542134"/>
                <a:ext cx="1577688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3002975" y="5331083"/>
                <a:ext cx="2444172" cy="8837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𝑓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)→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240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sz="24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+</m:t>
                              </m:r>
                            </m:sup>
                          </m:sSup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2975" y="5331083"/>
                <a:ext cx="2444172" cy="88376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5660162" y="5546499"/>
                <a:ext cx="175548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→−∞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162" y="5546499"/>
                <a:ext cx="1755485" cy="461665"/>
              </a:xfrm>
              <a:prstGeom prst="rect">
                <a:avLst/>
              </a:prstGeom>
              <a:blipFill rotWithShape="1">
                <a:blip r:embed="rId8"/>
                <a:stretch>
                  <a:fillRect l="-3136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Freeform 40"/>
          <p:cNvSpPr/>
          <p:nvPr/>
        </p:nvSpPr>
        <p:spPr>
          <a:xfrm rot="9662080" flipH="1">
            <a:off x="2926774" y="1967917"/>
            <a:ext cx="328302" cy="357714"/>
          </a:xfrm>
          <a:custGeom>
            <a:avLst/>
            <a:gdLst>
              <a:gd name="connsiteX0" fmla="*/ 0 w 807297"/>
              <a:gd name="connsiteY0" fmla="*/ 61889 h 413606"/>
              <a:gd name="connsiteX1" fmla="*/ 482600 w 807297"/>
              <a:gd name="connsiteY1" fmla="*/ 23789 h 413606"/>
              <a:gd name="connsiteX2" fmla="*/ 774700 w 807297"/>
              <a:gd name="connsiteY2" fmla="*/ 379389 h 413606"/>
              <a:gd name="connsiteX3" fmla="*/ 787400 w 807297"/>
              <a:gd name="connsiteY3" fmla="*/ 379389 h 413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7297" h="413606">
                <a:moveTo>
                  <a:pt x="0" y="61889"/>
                </a:moveTo>
                <a:cubicBezTo>
                  <a:pt x="176741" y="16380"/>
                  <a:pt x="353483" y="-29128"/>
                  <a:pt x="482600" y="23789"/>
                </a:cubicBezTo>
                <a:cubicBezTo>
                  <a:pt x="611717" y="76706"/>
                  <a:pt x="723900" y="320122"/>
                  <a:pt x="774700" y="379389"/>
                </a:cubicBezTo>
                <a:cubicBezTo>
                  <a:pt x="825500" y="438656"/>
                  <a:pt x="806450" y="409022"/>
                  <a:pt x="787400" y="379389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533400" y="1840991"/>
            <a:ext cx="8077200" cy="1410952"/>
            <a:chOff x="457200" y="2170448"/>
            <a:chExt cx="8077200" cy="1410952"/>
          </a:xfrm>
        </p:grpSpPr>
        <p:cxnSp>
          <p:nvCxnSpPr>
            <p:cNvPr id="43" name="Straight Arrow Connector 42"/>
            <p:cNvCxnSpPr/>
            <p:nvPr/>
          </p:nvCxnSpPr>
          <p:spPr>
            <a:xfrm>
              <a:off x="457200" y="2895600"/>
              <a:ext cx="80772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3276600" y="2209800"/>
              <a:ext cx="0" cy="137160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3035300" y="2908249"/>
              <a:ext cx="45720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-3</a:t>
              </a:r>
              <a:endParaRPr lang="en-US" sz="1200" dirty="0"/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5978236" y="2170448"/>
              <a:ext cx="0" cy="137160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5749636" y="2895600"/>
              <a:ext cx="45720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2</a:t>
              </a:r>
            </a:p>
          </p:txBody>
        </p:sp>
      </p:grpSp>
      <p:sp>
        <p:nvSpPr>
          <p:cNvPr id="48" name="Freeform 47"/>
          <p:cNvSpPr/>
          <p:nvPr/>
        </p:nvSpPr>
        <p:spPr>
          <a:xfrm rot="20373425" flipH="1">
            <a:off x="3404932" y="2807728"/>
            <a:ext cx="328302" cy="357714"/>
          </a:xfrm>
          <a:custGeom>
            <a:avLst/>
            <a:gdLst>
              <a:gd name="connsiteX0" fmla="*/ 0 w 807297"/>
              <a:gd name="connsiteY0" fmla="*/ 61889 h 413606"/>
              <a:gd name="connsiteX1" fmla="*/ 482600 w 807297"/>
              <a:gd name="connsiteY1" fmla="*/ 23789 h 413606"/>
              <a:gd name="connsiteX2" fmla="*/ 774700 w 807297"/>
              <a:gd name="connsiteY2" fmla="*/ 379389 h 413606"/>
              <a:gd name="connsiteX3" fmla="*/ 787400 w 807297"/>
              <a:gd name="connsiteY3" fmla="*/ 379389 h 413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7297" h="413606">
                <a:moveTo>
                  <a:pt x="0" y="61889"/>
                </a:moveTo>
                <a:cubicBezTo>
                  <a:pt x="176741" y="16380"/>
                  <a:pt x="353483" y="-29128"/>
                  <a:pt x="482600" y="23789"/>
                </a:cubicBezTo>
                <a:cubicBezTo>
                  <a:pt x="611717" y="76706"/>
                  <a:pt x="723900" y="320122"/>
                  <a:pt x="774700" y="379389"/>
                </a:cubicBezTo>
                <a:cubicBezTo>
                  <a:pt x="825500" y="438656"/>
                  <a:pt x="806450" y="409022"/>
                  <a:pt x="787400" y="379389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24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6" grpId="0"/>
      <p:bldP spid="30" grpId="0"/>
      <p:bldP spid="31" grpId="0"/>
      <p:bldP spid="37" grpId="0"/>
      <p:bldP spid="38" grpId="0"/>
      <p:bldP spid="39" grpId="0"/>
      <p:bldP spid="40" grpId="0"/>
      <p:bldP spid="41" grpId="0" animBg="1"/>
      <p:bldP spid="4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5773" y="584775"/>
            <a:ext cx="91578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7030A0"/>
                </a:solidFill>
              </a:rPr>
              <a:t>9) Sketch the graph</a:t>
            </a:r>
            <a:endParaRPr lang="en-US" sz="2800" dirty="0">
              <a:solidFill>
                <a:srgbClr val="7030A0"/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800100" y="1509571"/>
            <a:ext cx="7273540" cy="4207157"/>
            <a:chOff x="800100" y="1509571"/>
            <a:chExt cx="7273540" cy="4207157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0359" y="1621772"/>
              <a:ext cx="7003281" cy="38338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5" name="Straight Connector 4"/>
            <p:cNvCxnSpPr/>
            <p:nvPr/>
          </p:nvCxnSpPr>
          <p:spPr>
            <a:xfrm>
              <a:off x="3505200" y="1509571"/>
              <a:ext cx="0" cy="4207157"/>
            </a:xfrm>
            <a:prstGeom prst="line">
              <a:avLst/>
            </a:prstGeom>
            <a:ln w="381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800100" y="3797298"/>
              <a:ext cx="7273540" cy="0"/>
            </a:xfrm>
            <a:prstGeom prst="line">
              <a:avLst/>
            </a:prstGeom>
            <a:ln w="381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Connector 17"/>
          <p:cNvCxnSpPr/>
          <p:nvPr/>
        </p:nvCxnSpPr>
        <p:spPr>
          <a:xfrm>
            <a:off x="2590800" y="1509571"/>
            <a:ext cx="0" cy="435610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4065715" y="3721096"/>
            <a:ext cx="152400" cy="13998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441700" y="3918948"/>
            <a:ext cx="152400" cy="13998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>
            <a:off x="1070359" y="3474720"/>
            <a:ext cx="7098281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reeform 1"/>
          <p:cNvSpPr/>
          <p:nvPr/>
        </p:nvSpPr>
        <p:spPr>
          <a:xfrm rot="21379733">
            <a:off x="889000" y="1727200"/>
            <a:ext cx="1638300" cy="1683689"/>
          </a:xfrm>
          <a:custGeom>
            <a:avLst/>
            <a:gdLst>
              <a:gd name="connsiteX0" fmla="*/ 0 w 1638300"/>
              <a:gd name="connsiteY0" fmla="*/ 1638300 h 1683689"/>
              <a:gd name="connsiteX1" fmla="*/ 1003300 w 1638300"/>
              <a:gd name="connsiteY1" fmla="*/ 1625600 h 1683689"/>
              <a:gd name="connsiteX2" fmla="*/ 1524000 w 1638300"/>
              <a:gd name="connsiteY2" fmla="*/ 1066800 h 1683689"/>
              <a:gd name="connsiteX3" fmla="*/ 1638300 w 1638300"/>
              <a:gd name="connsiteY3" fmla="*/ 0 h 1683689"/>
              <a:gd name="connsiteX4" fmla="*/ 1638300 w 1638300"/>
              <a:gd name="connsiteY4" fmla="*/ 0 h 1683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8300" h="1683689">
                <a:moveTo>
                  <a:pt x="0" y="1638300"/>
                </a:moveTo>
                <a:cubicBezTo>
                  <a:pt x="374650" y="1679575"/>
                  <a:pt x="749300" y="1720850"/>
                  <a:pt x="1003300" y="1625600"/>
                </a:cubicBezTo>
                <a:cubicBezTo>
                  <a:pt x="1257300" y="1530350"/>
                  <a:pt x="1418167" y="1337733"/>
                  <a:pt x="1524000" y="1066800"/>
                </a:cubicBezTo>
                <a:cubicBezTo>
                  <a:pt x="1629833" y="795867"/>
                  <a:pt x="1638300" y="0"/>
                  <a:pt x="1638300" y="0"/>
                </a:cubicBezTo>
                <a:lnTo>
                  <a:pt x="1638300" y="0"/>
                </a:lnTo>
              </a:path>
            </a:pathLst>
          </a:custGeom>
          <a:noFill/>
          <a:ln>
            <a:solidFill>
              <a:srgbClr val="7030A0"/>
            </a:solidFill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2667000" y="3594099"/>
            <a:ext cx="5192878" cy="2070101"/>
          </a:xfrm>
          <a:custGeom>
            <a:avLst/>
            <a:gdLst>
              <a:gd name="connsiteX0" fmla="*/ 63674 w 5169074"/>
              <a:gd name="connsiteY0" fmla="*/ 2209800 h 2209800"/>
              <a:gd name="connsiteX1" fmla="*/ 76374 w 5169074"/>
              <a:gd name="connsiteY1" fmla="*/ 927100 h 2209800"/>
              <a:gd name="connsiteX2" fmla="*/ 825674 w 5169074"/>
              <a:gd name="connsiteY2" fmla="*/ 419100 h 2209800"/>
              <a:gd name="connsiteX3" fmla="*/ 1447974 w 5169074"/>
              <a:gd name="connsiteY3" fmla="*/ 228600 h 2209800"/>
              <a:gd name="connsiteX4" fmla="*/ 2209974 w 5169074"/>
              <a:gd name="connsiteY4" fmla="*/ 63500 h 2209800"/>
              <a:gd name="connsiteX5" fmla="*/ 5169074 w 5169074"/>
              <a:gd name="connsiteY5" fmla="*/ 0 h 2209800"/>
              <a:gd name="connsiteX6" fmla="*/ 5169074 w 5169074"/>
              <a:gd name="connsiteY6" fmla="*/ 0 h 2209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69074" h="2209800">
                <a:moveTo>
                  <a:pt x="63674" y="2209800"/>
                </a:moveTo>
                <a:cubicBezTo>
                  <a:pt x="6524" y="1717675"/>
                  <a:pt x="-50626" y="1225550"/>
                  <a:pt x="76374" y="927100"/>
                </a:cubicBezTo>
                <a:cubicBezTo>
                  <a:pt x="203374" y="628650"/>
                  <a:pt x="597074" y="535517"/>
                  <a:pt x="825674" y="419100"/>
                </a:cubicBezTo>
                <a:cubicBezTo>
                  <a:pt x="1054274" y="302683"/>
                  <a:pt x="1217257" y="287867"/>
                  <a:pt x="1447974" y="228600"/>
                </a:cubicBezTo>
                <a:cubicBezTo>
                  <a:pt x="1678691" y="169333"/>
                  <a:pt x="1589791" y="101600"/>
                  <a:pt x="2209974" y="63500"/>
                </a:cubicBezTo>
                <a:cubicBezTo>
                  <a:pt x="2830157" y="25400"/>
                  <a:pt x="5169074" y="0"/>
                  <a:pt x="5169074" y="0"/>
                </a:cubicBezTo>
                <a:lnTo>
                  <a:pt x="5169074" y="0"/>
                </a:lnTo>
              </a:path>
            </a:pathLst>
          </a:custGeom>
          <a:noFill/>
          <a:ln>
            <a:solidFill>
              <a:srgbClr val="7030A0"/>
            </a:solidFill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953000" y="3566970"/>
            <a:ext cx="152400" cy="137971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72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7" grpId="0" animBg="1"/>
      <p:bldP spid="28" grpId="0" animBg="1"/>
      <p:bldP spid="2" grpId="0" animBg="1"/>
      <p:bldP spid="3" grpId="0" animBg="1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927" y="5828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Example #3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6927" y="208913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1) Factor the numerator and the denominator</a:t>
            </a:r>
          </a:p>
        </p:txBody>
      </p:sp>
      <p:sp>
        <p:nvSpPr>
          <p:cNvPr id="7" name="Rectangle 6"/>
          <p:cNvSpPr/>
          <p:nvPr/>
        </p:nvSpPr>
        <p:spPr>
          <a:xfrm>
            <a:off x="-26554" y="3601792"/>
            <a:ext cx="91578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00B050"/>
                </a:solidFill>
              </a:rPr>
              <a:t>2) State the domain and the location of any holes in the graph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19627" y="5171452"/>
            <a:ext cx="91509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3) Simplify the function to lowest terms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-6927" y="5694672"/>
                <a:ext cx="9157854" cy="9894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i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800" i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800" i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2)</m:t>
                          </m:r>
                          <m:r>
                            <a:rPr lang="en-US" sz="2800" b="0" i="1" dirty="0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800" b="0" i="1" dirty="0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2800" i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800" i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−1</m:t>
                          </m:r>
                          <m:r>
                            <a:rPr lang="en-US" sz="2800" i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927" y="5694672"/>
                <a:ext cx="9157854" cy="98943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-6927" y="1106044"/>
                <a:ext cx="9144000" cy="9830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+3</m:t>
                          </m:r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+2</m:t>
                          </m:r>
                        </m:num>
                        <m:den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2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927" y="1106044"/>
                <a:ext cx="9144000" cy="98309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8473" y="2612354"/>
                <a:ext cx="9144000" cy="9129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i="1" dirty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8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+2)(</m:t>
                          </m:r>
                          <m:r>
                            <a:rPr lang="en-US" sz="28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28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280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3" y="2612354"/>
                <a:ext cx="9144000" cy="91294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927" y="4125012"/>
                <a:ext cx="915785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US" sz="2800" dirty="0" smtClean="0">
                    <a:solidFill>
                      <a:srgbClr val="00B050"/>
                    </a:solidFill>
                  </a:rPr>
                  <a:t>Domain: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B050"/>
                        </a:solidFill>
                        <a:latin typeface="Cambria Math"/>
                      </a:rPr>
                      <m:t>(−</m:t>
                    </m:r>
                    <m:r>
                      <a:rPr lang="en-US" sz="2800" b="0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∞,1)∪(1, ∞)</m:t>
                    </m:r>
                  </m:oMath>
                </a14:m>
                <a:endParaRPr lang="en-US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" y="4125012"/>
                <a:ext cx="9157854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-26554" y="4648232"/>
            <a:ext cx="91578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dirty="0" smtClean="0">
                <a:solidFill>
                  <a:srgbClr val="00B050"/>
                </a:solidFill>
              </a:rPr>
              <a:t>No holes</a:t>
            </a:r>
            <a:endParaRPr lang="en-US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405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838200" y="128503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 smtClean="0">
                <a:solidFill>
                  <a:srgbClr val="FF0000"/>
                </a:solidFill>
              </a:rPr>
              <a:t>General Steps to Graph a Rational </a:t>
            </a:r>
            <a:r>
              <a:rPr lang="en-US" sz="2800" b="1" u="sng" dirty="0" smtClean="0">
                <a:solidFill>
                  <a:srgbClr val="FF0000"/>
                </a:solidFill>
              </a:rPr>
              <a:t>Function contd.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6927" y="373380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8) Analyze the behavior of the graph on each side of an asymptote</a:t>
            </a:r>
          </a:p>
        </p:txBody>
      </p:sp>
      <p:sp>
        <p:nvSpPr>
          <p:cNvPr id="7" name="Rectangle 6"/>
          <p:cNvSpPr/>
          <p:nvPr/>
        </p:nvSpPr>
        <p:spPr>
          <a:xfrm>
            <a:off x="-20781" y="5115530"/>
            <a:ext cx="91578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7030A0"/>
                </a:solidFill>
              </a:rPr>
              <a:t>9) Sketch the graph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-6927" y="1115421"/>
            <a:ext cx="91578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0070C0"/>
                </a:solidFill>
              </a:rPr>
              <a:t>6) Identify any points intersecting a horizontal or oblique asymptote.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-6927" y="2362200"/>
            <a:ext cx="91578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007434"/>
                </a:solidFill>
              </a:rPr>
              <a:t>7) Use test points between the zeros and vertical asymptotes to locate the graph above or below the x-axis</a:t>
            </a:r>
            <a:endParaRPr lang="en-US" sz="2800" dirty="0">
              <a:solidFill>
                <a:srgbClr val="007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02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5" grpId="0"/>
      <p:bldP spid="1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6927" y="1106044"/>
            <a:ext cx="91578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7030A0"/>
                </a:solidFill>
              </a:rPr>
              <a:t>4) Find the y-intercept (x = 0) and the x-intercept(s) (y = 0)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95389" y="1629264"/>
            <a:ext cx="29591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235325"/>
                </a:solidFill>
              </a:rPr>
              <a:t> y-intercept (x = 0)</a:t>
            </a:r>
            <a:endParaRPr lang="en-US" sz="2800" dirty="0">
              <a:solidFill>
                <a:srgbClr val="235325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20594" y="1648148"/>
            <a:ext cx="3225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F6169B"/>
                </a:solidFill>
              </a:rPr>
              <a:t>x-intercept(s) (y = 0)</a:t>
            </a:r>
            <a:endParaRPr lang="en-US" sz="2800" dirty="0">
              <a:solidFill>
                <a:srgbClr val="F6169B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28600" y="2363362"/>
                <a:ext cx="3684022" cy="9894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i="1" dirty="0">
                              <a:solidFill>
                                <a:srgbClr val="235325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dirty="0" smtClean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2800" i="1" dirty="0">
                          <a:solidFill>
                            <a:srgbClr val="235325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dirty="0">
                              <a:solidFill>
                                <a:srgbClr val="235325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dirty="0" smtClean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(0+2)</m:t>
                          </m:r>
                          <m:r>
                            <a:rPr lang="en-US" sz="2800" i="1" dirty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800" b="0" i="1" dirty="0" smtClean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0+1</m:t>
                          </m:r>
                          <m:r>
                            <a:rPr lang="en-US" sz="2800" i="1" dirty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800" i="1" dirty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800" b="0" i="1" dirty="0" smtClean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0−1</m:t>
                          </m:r>
                          <m:r>
                            <a:rPr lang="en-US" sz="2800" i="1" dirty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235325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363362"/>
                <a:ext cx="3684022" cy="98943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90233" y="3352800"/>
                <a:ext cx="2838341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i="1" dirty="0">
                              <a:solidFill>
                                <a:srgbClr val="235325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dirty="0" smtClean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2800" i="1" dirty="0">
                          <a:solidFill>
                            <a:srgbClr val="235325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dirty="0">
                              <a:solidFill>
                                <a:srgbClr val="235325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dirty="0" smtClean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2800" b="0" i="1" dirty="0" smtClean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−1</m:t>
                          </m:r>
                        </m:den>
                      </m:f>
                      <m:r>
                        <a:rPr lang="en-US" sz="2800" b="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=−2</m:t>
                      </m:r>
                    </m:oMath>
                  </m:oMathPara>
                </a14:m>
                <a:endParaRPr lang="en-US" sz="2800" dirty="0">
                  <a:solidFill>
                    <a:srgbClr val="235325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233" y="3352800"/>
                <a:ext cx="2838341" cy="8989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527096" y="4343400"/>
                <a:ext cx="136338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800" b="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0,−2)</m:t>
                      </m:r>
                    </m:oMath>
                  </m:oMathPara>
                </a14:m>
                <a:endParaRPr lang="en-US" sz="2800" dirty="0">
                  <a:solidFill>
                    <a:srgbClr val="235325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7096" y="4343400"/>
                <a:ext cx="1363387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5176397" y="2304884"/>
            <a:ext cx="365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F6169B"/>
                </a:solidFill>
              </a:rPr>
              <a:t>Use numerator factors</a:t>
            </a:r>
            <a:endParaRPr lang="en-US" sz="2800" dirty="0">
              <a:solidFill>
                <a:srgbClr val="F6169B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5062097" y="2896181"/>
                <a:ext cx="176009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+2=0</m:t>
                      </m:r>
                    </m:oMath>
                  </m:oMathPara>
                </a14:m>
                <a:endParaRPr lang="en-US" sz="2800" dirty="0">
                  <a:solidFill>
                    <a:srgbClr val="F6169B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2097" y="2896181"/>
                <a:ext cx="1760097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5176397" y="3394001"/>
                <a:ext cx="140179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=−2</m:t>
                      </m:r>
                    </m:oMath>
                  </m:oMathPara>
                </a14:m>
                <a:endParaRPr lang="en-US" sz="2800" dirty="0">
                  <a:solidFill>
                    <a:srgbClr val="F6169B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6397" y="3394001"/>
                <a:ext cx="1401794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260451" y="3997980"/>
                <a:ext cx="136338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−2, 0)</m:t>
                      </m:r>
                    </m:oMath>
                  </m:oMathPara>
                </a14:m>
                <a:endParaRPr lang="en-US" sz="2800" dirty="0">
                  <a:solidFill>
                    <a:srgbClr val="F6169B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0451" y="3997980"/>
                <a:ext cx="1363387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7162800" y="2896181"/>
                <a:ext cx="176009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+1=0</m:t>
                      </m:r>
                    </m:oMath>
                  </m:oMathPara>
                </a14:m>
                <a:endParaRPr lang="en-US" sz="2800" dirty="0">
                  <a:solidFill>
                    <a:srgbClr val="F6169B"/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2896181"/>
                <a:ext cx="1760097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7277100" y="3394001"/>
                <a:ext cx="140179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US" sz="2800" dirty="0">
                  <a:solidFill>
                    <a:srgbClr val="F6169B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7100" y="3394001"/>
                <a:ext cx="1401794" cy="52322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7361154" y="3997980"/>
                <a:ext cx="136338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−1, 0)</m:t>
                      </m:r>
                    </m:oMath>
                  </m:oMathPara>
                </a14:m>
                <a:endParaRPr lang="en-US" sz="2800" dirty="0">
                  <a:solidFill>
                    <a:srgbClr val="F6169B"/>
                  </a:solidFill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1154" y="3997980"/>
                <a:ext cx="1363387" cy="52322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656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2" grpId="0"/>
      <p:bldP spid="14" grpId="0"/>
      <p:bldP spid="15" grpId="0"/>
      <p:bldP spid="16" grpId="0"/>
      <p:bldP spid="17" grpId="0"/>
      <p:bldP spid="19" grpId="0"/>
      <p:bldP spid="21" grpId="0"/>
      <p:bldP spid="18" grpId="0"/>
      <p:bldP spid="20" grpId="0"/>
      <p:bldP spid="2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8473" y="1106044"/>
            <a:ext cx="91578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002060"/>
                </a:solidFill>
              </a:rPr>
              <a:t>5) Identify any existing asymptotes (vertical, horizontal, or oblique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9242" y="3115861"/>
            <a:ext cx="44651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err="1" smtClean="0">
                <a:solidFill>
                  <a:srgbClr val="235325"/>
                </a:solidFill>
              </a:rPr>
              <a:t>Horiz</a:t>
            </a:r>
            <a:r>
              <a:rPr lang="en-US" sz="2800" dirty="0" smtClean="0">
                <a:solidFill>
                  <a:srgbClr val="235325"/>
                </a:solidFill>
              </a:rPr>
              <a:t>. or Oblique Asymptotes</a:t>
            </a:r>
            <a:endParaRPr lang="en-US" sz="2800" dirty="0">
              <a:solidFill>
                <a:srgbClr val="235325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28796" y="3093511"/>
            <a:ext cx="3225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F6169B"/>
                </a:solidFill>
              </a:rPr>
              <a:t>Vertical Asymptotes</a:t>
            </a:r>
            <a:endParaRPr lang="en-US" sz="2800" dirty="0">
              <a:solidFill>
                <a:srgbClr val="F6169B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9627" y="4911951"/>
                <a:ext cx="109408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US" sz="2800" dirty="0">
                  <a:solidFill>
                    <a:srgbClr val="235325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27" y="4911951"/>
                <a:ext cx="1094082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262820" y="6149320"/>
                <a:ext cx="2592265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O</m:t>
                      </m:r>
                      <m:r>
                        <a:rPr lang="en-US" sz="2800" b="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𝐴</m:t>
                      </m:r>
                      <m:r>
                        <a:rPr lang="en-US" sz="2800" b="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: </m:t>
                      </m:r>
                      <m:r>
                        <a:rPr lang="en-US" sz="2800" b="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sz="2800" b="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b="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+4</m:t>
                      </m:r>
                    </m:oMath>
                  </m:oMathPara>
                </a14:m>
                <a:endParaRPr lang="en-US" sz="2800" dirty="0">
                  <a:solidFill>
                    <a:srgbClr val="235325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2820" y="6149320"/>
                <a:ext cx="2592265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5150635" y="3603750"/>
            <a:ext cx="39803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F6169B"/>
                </a:solidFill>
              </a:rPr>
              <a:t>Use denominator factors</a:t>
            </a:r>
            <a:endParaRPr lang="en-US" sz="2800" dirty="0">
              <a:solidFill>
                <a:srgbClr val="F6169B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6143186" y="4207369"/>
                <a:ext cx="176009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−1=0</m:t>
                      </m:r>
                    </m:oMath>
                  </m:oMathPara>
                </a14:m>
                <a:endParaRPr lang="en-US" sz="2800" dirty="0">
                  <a:solidFill>
                    <a:srgbClr val="F6169B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3186" y="4207369"/>
                <a:ext cx="1760097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6257486" y="4705189"/>
                <a:ext cx="113409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2800" dirty="0">
                  <a:solidFill>
                    <a:srgbClr val="F6169B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7486" y="4705189"/>
                <a:ext cx="1134093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913225" y="5253809"/>
                <a:ext cx="174406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𝑉𝐴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: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2800" dirty="0">
                  <a:solidFill>
                    <a:srgbClr val="F6169B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3225" y="5253809"/>
                <a:ext cx="1744067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-13047" y="2060151"/>
                <a:ext cx="9144000" cy="103336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dirty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i="1" dirty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 dirty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i="1" dirty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 dirty="0">
                              <a:latin typeface="Cambria Math"/>
                            </a:rPr>
                            <m:t>+3</m:t>
                          </m:r>
                          <m:r>
                            <a:rPr lang="en-US" sz="2800" i="1" dirty="0"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latin typeface="Cambria Math"/>
                            </a:rPr>
                            <m:t>+2</m:t>
                          </m:r>
                        </m:num>
                        <m:den>
                          <m:r>
                            <a:rPr lang="en-US" sz="2800" i="1" dirty="0"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latin typeface="Cambria Math"/>
                            </a:rPr>
                            <m:t>−1</m:t>
                          </m:r>
                        </m:den>
                      </m:f>
                      <m:r>
                        <a:rPr lang="en-US" sz="2800" b="0" i="1" dirty="0" smtClean="0">
                          <a:latin typeface="Cambria Math"/>
                        </a:rPr>
                        <m:t>                                </m:t>
                      </m:r>
                      <m:r>
                        <a:rPr lang="en-US" sz="28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8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8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2)</m:t>
                          </m:r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28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8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−1</m:t>
                          </m:r>
                          <m:r>
                            <a:rPr lang="en-US" sz="28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3047" y="2060151"/>
                <a:ext cx="9144000" cy="103336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/>
          <p:cNvSpPr/>
          <p:nvPr/>
        </p:nvSpPr>
        <p:spPr>
          <a:xfrm>
            <a:off x="19627" y="3613962"/>
            <a:ext cx="47243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235325"/>
                </a:solidFill>
              </a:rPr>
              <a:t> Examine the largest exponents</a:t>
            </a:r>
            <a:endParaRPr lang="en-US" sz="2800" dirty="0">
              <a:solidFill>
                <a:srgbClr val="235325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11643" y="4126970"/>
            <a:ext cx="41603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235325"/>
                </a:solidFill>
              </a:rPr>
              <a:t> Oblique: Use long division</a:t>
            </a:r>
            <a:endParaRPr lang="en-US" sz="2800" dirty="0">
              <a:solidFill>
                <a:srgbClr val="235325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4238848"/>
              </p:ext>
            </p:extLst>
          </p:nvPr>
        </p:nvGraphicFramePr>
        <p:xfrm>
          <a:off x="965938" y="4812011"/>
          <a:ext cx="2037824" cy="723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9" imgW="787320" imgH="279360" progId="Equation.3">
                  <p:embed/>
                </p:oleObj>
              </mc:Choice>
              <mc:Fallback>
                <p:oleObj name="Equation" r:id="rId9" imgW="787320" imgH="2793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65938" y="4812011"/>
                        <a:ext cx="2037824" cy="7230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1113709" y="4443579"/>
                <a:ext cx="46807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2800" dirty="0">
                  <a:solidFill>
                    <a:srgbClr val="235325"/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3709" y="4443579"/>
                <a:ext cx="468077" cy="52322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919642" y="5253809"/>
                <a:ext cx="157775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dirty="0" smtClean="0">
                              <a:solidFill>
                                <a:srgbClr val="235325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dirty="0" smtClean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dirty="0" smtClean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b="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−  </m:t>
                      </m:r>
                      <m:r>
                        <a:rPr lang="en-US" sz="2800" b="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2800" dirty="0">
                  <a:solidFill>
                    <a:srgbClr val="235325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642" y="5253809"/>
                <a:ext cx="1577754" cy="52322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1066061" y="5777029"/>
            <a:ext cx="1431335" cy="0"/>
          </a:xfrm>
          <a:prstGeom prst="line">
            <a:avLst/>
          </a:prstGeom>
          <a:ln w="28575">
            <a:solidFill>
              <a:srgbClr val="2353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737814" y="5253809"/>
                <a:ext cx="157775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       +</m:t>
                      </m:r>
                    </m:oMath>
                  </m:oMathPara>
                </a14:m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814" y="5253809"/>
                <a:ext cx="1577754" cy="52322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692274" y="5777029"/>
                <a:ext cx="68955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>
                          <a:solidFill>
                            <a:srgbClr val="235325"/>
                          </a:solidFill>
                          <a:latin typeface="Cambria Math"/>
                        </a:rPr>
                        <m:t>4</m:t>
                      </m:r>
                      <m:r>
                        <a:rPr lang="en-US" sz="280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2800" dirty="0">
                  <a:solidFill>
                    <a:srgbClr val="235325"/>
                  </a:solidFill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2274" y="5777029"/>
                <a:ext cx="689552" cy="52322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275921" y="5765378"/>
                <a:ext cx="68955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+2</m:t>
                      </m:r>
                    </m:oMath>
                  </m:oMathPara>
                </a14:m>
                <a:endParaRPr lang="en-US" sz="2800" dirty="0">
                  <a:solidFill>
                    <a:srgbClr val="235325"/>
                  </a:solidFill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921" y="5765378"/>
                <a:ext cx="689552" cy="52322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1618142" y="4443579"/>
                <a:ext cx="68955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+4</m:t>
                      </m:r>
                    </m:oMath>
                  </m:oMathPara>
                </a14:m>
                <a:endParaRPr lang="en-US" sz="2800" dirty="0">
                  <a:solidFill>
                    <a:srgbClr val="235325"/>
                  </a:solidFill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8142" y="4443579"/>
                <a:ext cx="689552" cy="52322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1638488" y="6149320"/>
                <a:ext cx="148667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4</m:t>
                      </m:r>
                      <m:r>
                        <a:rPr lang="en-US" sz="2800" b="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−4</m:t>
                      </m:r>
                    </m:oMath>
                  </m:oMathPara>
                </a14:m>
                <a:endParaRPr lang="en-US" sz="2800" dirty="0">
                  <a:solidFill>
                    <a:srgbClr val="235325"/>
                  </a:solidFill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8488" y="6149320"/>
                <a:ext cx="1486676" cy="523220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1387719" y="6177240"/>
                <a:ext cx="157775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       +</m:t>
                      </m:r>
                    </m:oMath>
                  </m:oMathPara>
                </a14:m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7719" y="6177240"/>
                <a:ext cx="1577754" cy="523220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>
            <a:off x="1560253" y="6553200"/>
            <a:ext cx="1431335" cy="0"/>
          </a:xfrm>
          <a:prstGeom prst="line">
            <a:avLst/>
          </a:prstGeom>
          <a:ln w="28575">
            <a:solidFill>
              <a:srgbClr val="2353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1781728" y="6469627"/>
                <a:ext cx="4572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235325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sz="2400" dirty="0">
                  <a:solidFill>
                    <a:srgbClr val="235325"/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1728" y="6469627"/>
                <a:ext cx="457200" cy="461665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399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1" grpId="0"/>
      <p:bldP spid="35" grpId="0" animBg="1"/>
      <p:bldP spid="36" grpId="0"/>
      <p:bldP spid="37" grpId="0"/>
      <p:bldP spid="18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-6927" y="1115421"/>
            <a:ext cx="91578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0070C0"/>
                </a:solidFill>
              </a:rPr>
              <a:t>6) Identify any points intersecting a horizontal or oblique asymptote.</a:t>
            </a:r>
            <a:endParaRPr lang="en-US" sz="28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-46181" y="2069528"/>
                <a:ext cx="9157854" cy="9201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latin typeface="Cambria Math"/>
                        </a:rPr>
                        <m:t> </m:t>
                      </m:r>
                      <m:r>
                        <a:rPr lang="en-US" sz="2800" b="0" i="1" dirty="0" smtClean="0">
                          <a:latin typeface="Cambria Math"/>
                        </a:rPr>
                        <m:t>𝑦</m:t>
                      </m:r>
                      <m:r>
                        <a:rPr lang="en-US" sz="2800" b="0" i="1" dirty="0" smtClean="0">
                          <a:latin typeface="Cambria Math"/>
                        </a:rPr>
                        <m:t>=</m:t>
                      </m:r>
                      <m:r>
                        <a:rPr lang="en-US" sz="2800" b="0" i="1" dirty="0" smtClean="0"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latin typeface="Cambria Math"/>
                        </a:rPr>
                        <m:t>+4   </m:t>
                      </m:r>
                      <m:r>
                        <a:rPr lang="en-US" sz="2800" b="0" i="1" dirty="0" smtClean="0">
                          <a:latin typeface="Cambria Math"/>
                        </a:rPr>
                        <m:t>𝑎𝑛𝑑</m:t>
                      </m:r>
                      <m:r>
                        <a:rPr lang="en-US" sz="2800" b="0" i="1" dirty="0" smtClean="0">
                          <a:latin typeface="Cambria Math"/>
                        </a:rPr>
                        <m:t>   </m:t>
                      </m:r>
                      <m:r>
                        <a:rPr lang="en-US" sz="2800" i="1" dirty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dirty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i="1" dirty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dirty="0" smtClean="0">
                              <a:latin typeface="Cambria Math"/>
                            </a:rPr>
                            <m:t>(</m:t>
                          </m:r>
                          <m:r>
                            <a:rPr lang="en-US" sz="2800" i="1" dirty="0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latin typeface="Cambria Math"/>
                            </a:rPr>
                            <m:t>+2)(</m:t>
                          </m:r>
                          <m:r>
                            <a:rPr lang="en-US" sz="2800" b="0" i="1" dirty="0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2800" i="1" dirty="0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latin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007434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6181" y="2069528"/>
                <a:ext cx="9157854" cy="92018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927" y="3023635"/>
                <a:ext cx="9157854" cy="9201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latin typeface="Cambria Math"/>
                        </a:rPr>
                        <m:t>+4=</m:t>
                      </m:r>
                      <m:f>
                        <m:f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dirty="0" smtClean="0">
                              <a:latin typeface="Cambria Math"/>
                            </a:rPr>
                            <m:t>(</m:t>
                          </m:r>
                          <m:r>
                            <a:rPr lang="en-US" sz="2800" i="1" dirty="0"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latin typeface="Cambria Math"/>
                            </a:rPr>
                            <m:t>+</m:t>
                          </m:r>
                          <m:r>
                            <a:rPr lang="en-US" sz="2800" i="1" dirty="0">
                              <a:latin typeface="Cambria Math"/>
                            </a:rPr>
                            <m:t>2</m:t>
                          </m:r>
                          <m:r>
                            <a:rPr lang="en-US" sz="2800" b="0" i="1" dirty="0" smtClean="0">
                              <a:latin typeface="Cambria Math"/>
                            </a:rPr>
                            <m:t>)(</m:t>
                          </m:r>
                          <m:r>
                            <a:rPr lang="en-US" sz="2800" b="0" i="1" dirty="0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2800" b="0" i="1" dirty="0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latin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007434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" y="3023635"/>
                <a:ext cx="9157854" cy="92018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927" y="4130142"/>
                <a:ext cx="915785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latin typeface="Cambria Math"/>
                        </a:rPr>
                        <m:t>(</m:t>
                      </m:r>
                      <m:r>
                        <a:rPr lang="en-US" sz="2800" b="0" i="1" dirty="0" smtClean="0"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latin typeface="Cambria Math"/>
                        </a:rPr>
                        <m:t>+4)(</m:t>
                      </m:r>
                      <m:r>
                        <a:rPr lang="en-US" sz="2800" b="0" i="1" dirty="0" smtClean="0"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latin typeface="Cambria Math"/>
                        </a:rPr>
                        <m:t>−1)=(</m:t>
                      </m:r>
                      <m:r>
                        <a:rPr lang="en-US" sz="2800" i="1" dirty="0"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latin typeface="Cambria Math"/>
                        </a:rPr>
                        <m:t>+</m:t>
                      </m:r>
                      <m:r>
                        <a:rPr lang="en-US" sz="2800" i="1" dirty="0">
                          <a:latin typeface="Cambria Math"/>
                        </a:rPr>
                        <m:t>2</m:t>
                      </m:r>
                      <m:r>
                        <a:rPr lang="en-US" sz="2800" b="0" i="1" dirty="0" smtClean="0">
                          <a:latin typeface="Cambria Math"/>
                        </a:rPr>
                        <m:t>)(</m:t>
                      </m:r>
                      <m:r>
                        <a:rPr lang="en-US" sz="2800" b="0" i="1" dirty="0" smtClean="0"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US" sz="2800" dirty="0">
                  <a:solidFill>
                    <a:srgbClr val="007434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" y="4130142"/>
                <a:ext cx="9157854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-6927" y="4653362"/>
                <a:ext cx="915785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dirty="0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b="0" i="1" dirty="0" smtClean="0">
                          <a:latin typeface="Cambria Math"/>
                        </a:rPr>
                        <m:t>+</m:t>
                      </m:r>
                      <m:r>
                        <a:rPr lang="en-US" sz="2800" i="1" dirty="0" smtClean="0">
                          <a:latin typeface="Cambria Math"/>
                        </a:rPr>
                        <m:t>3</m:t>
                      </m:r>
                      <m:r>
                        <a:rPr lang="en-US" sz="2800" b="0" i="1" dirty="0" smtClean="0"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latin typeface="Cambria Math"/>
                        </a:rPr>
                        <m:t>−4=</m:t>
                      </m:r>
                      <m:sSup>
                        <m:sSupPr>
                          <m:ctrlP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dirty="0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b="0" i="1" dirty="0" smtClean="0">
                          <a:latin typeface="Cambria Math"/>
                        </a:rPr>
                        <m:t>+3</m:t>
                      </m:r>
                      <m:r>
                        <a:rPr lang="en-US" sz="2800" b="0" i="1" dirty="0" smtClean="0"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latin typeface="Cambria Math"/>
                        </a:rPr>
                        <m:t>+2</m:t>
                      </m:r>
                    </m:oMath>
                  </m:oMathPara>
                </a14:m>
                <a:endParaRPr lang="en-US" sz="2800" dirty="0">
                  <a:solidFill>
                    <a:srgbClr val="007434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927" y="4653362"/>
                <a:ext cx="9157854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927" y="5176582"/>
                <a:ext cx="915785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latin typeface="Cambria Math"/>
                        </a:rPr>
                        <m:t>𝑙𝑜𝑠𝑡</m:t>
                      </m:r>
                      <m:r>
                        <a:rPr lang="en-US" sz="2800" b="0" i="1" dirty="0" smtClean="0">
                          <a:latin typeface="Cambria Math"/>
                        </a:rPr>
                        <m:t> </m:t>
                      </m:r>
                      <m:r>
                        <a:rPr lang="en-US" sz="2800" b="0" i="1" dirty="0" smtClean="0">
                          <a:latin typeface="Cambria Math"/>
                        </a:rPr>
                        <m:t>𝑣𝑎𝑟𝑖𝑎𝑏𝑙𝑒</m:t>
                      </m:r>
                    </m:oMath>
                  </m:oMathPara>
                </a14:m>
                <a:endParaRPr lang="en-US" sz="2800" dirty="0">
                  <a:solidFill>
                    <a:srgbClr val="007434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" y="5176582"/>
                <a:ext cx="9157854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-13854" y="5671904"/>
                <a:ext cx="915785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latin typeface="Cambria Math"/>
                        </a:rPr>
                        <m:t>𝑛𝑜</m:t>
                      </m:r>
                      <m:r>
                        <a:rPr lang="en-US" sz="2800" b="0" i="1" dirty="0" smtClean="0">
                          <a:latin typeface="Cambria Math"/>
                        </a:rPr>
                        <m:t> </m:t>
                      </m:r>
                      <m:r>
                        <a:rPr lang="en-US" sz="2800" b="0" i="1" dirty="0" smtClean="0">
                          <a:latin typeface="Cambria Math"/>
                        </a:rPr>
                        <m:t>𝑝𝑜𝑖𝑛𝑡𝑠</m:t>
                      </m:r>
                      <m:r>
                        <a:rPr lang="en-US" sz="2800" b="0" i="1" dirty="0" smtClean="0">
                          <a:latin typeface="Cambria Math"/>
                        </a:rPr>
                        <m:t> </m:t>
                      </m:r>
                      <m:r>
                        <a:rPr lang="en-US" sz="2800" b="0" i="1" dirty="0" smtClean="0">
                          <a:latin typeface="Cambria Math"/>
                        </a:rPr>
                        <m:t>𝑜𝑓</m:t>
                      </m:r>
                      <m:r>
                        <a:rPr lang="en-US" sz="2800" b="0" i="1" dirty="0" smtClean="0">
                          <a:latin typeface="Cambria Math"/>
                        </a:rPr>
                        <m:t> </m:t>
                      </m:r>
                      <m:r>
                        <a:rPr lang="en-US" sz="2800" b="0" i="1" dirty="0" smtClean="0">
                          <a:latin typeface="Cambria Math"/>
                        </a:rPr>
                        <m:t>𝑖𝑛𝑡𝑒𝑟𝑠𝑒𝑐𝑡𝑖𝑜𝑛</m:t>
                      </m:r>
                      <m:r>
                        <a:rPr lang="en-US" sz="2800" b="0" i="1" dirty="0" smtClean="0">
                          <a:latin typeface="Cambria Math"/>
                        </a:rPr>
                        <m:t> </m:t>
                      </m:r>
                      <m:r>
                        <a:rPr lang="en-US" sz="2800" b="0" i="1" dirty="0" smtClean="0">
                          <a:latin typeface="Cambria Math"/>
                        </a:rPr>
                        <m:t>𝑜𝑛</m:t>
                      </m:r>
                      <m:r>
                        <a:rPr lang="en-US" sz="2800" b="0" i="1" dirty="0" smtClean="0">
                          <a:latin typeface="Cambria Math"/>
                        </a:rPr>
                        <m:t> </m:t>
                      </m:r>
                      <m:r>
                        <a:rPr lang="en-US" sz="2800" b="0" i="1" dirty="0" smtClean="0">
                          <a:latin typeface="Cambria Math"/>
                        </a:rPr>
                        <m:t>𝑡h𝑒</m:t>
                      </m:r>
                      <m:r>
                        <a:rPr lang="en-US" sz="2800" b="0" i="1" dirty="0" smtClean="0">
                          <a:latin typeface="Cambria Math"/>
                        </a:rPr>
                        <m:t> </m:t>
                      </m:r>
                      <m:r>
                        <a:rPr lang="en-US" sz="2800" b="0" i="1" dirty="0" smtClean="0">
                          <a:latin typeface="Cambria Math"/>
                        </a:rPr>
                        <m:t>𝑎𝑠𝑦𝑚𝑝𝑡𝑜𝑡𝑒</m:t>
                      </m:r>
                    </m:oMath>
                  </m:oMathPara>
                </a14:m>
                <a:endParaRPr lang="en-US" sz="2800" dirty="0">
                  <a:solidFill>
                    <a:srgbClr val="007434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3854" y="5671904"/>
                <a:ext cx="9157854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1967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8" grpId="0"/>
      <p:bldP spid="9" grpId="0"/>
      <p:bldP spid="10" grpId="0"/>
      <p:bldP spid="11" grpId="0"/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-20782" y="3429000"/>
                <a:ext cx="3283527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i="1" dirty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2)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−1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0782" y="3429000"/>
                <a:ext cx="3283527" cy="86132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-20781" y="1106044"/>
            <a:ext cx="91578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007434"/>
                </a:solidFill>
              </a:rPr>
              <a:t>7) Use test points between the zeros and vertical asymptotes to locate the graph above or below the x-axis</a:t>
            </a:r>
            <a:endParaRPr lang="en-US" sz="2800" dirty="0">
              <a:solidFill>
                <a:srgbClr val="007434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6552" y="4413403"/>
                <a:ext cx="3117273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−4</m:t>
                          </m:r>
                        </m:e>
                      </m:d>
                      <m:r>
                        <a:rPr lang="en-US" sz="2400" i="1" dirty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(−)</m:t>
                          </m:r>
                        </m:num>
                        <m:den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sz="2400" b="0" i="0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=−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52" y="4413403"/>
                <a:ext cx="3117273" cy="86132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3165188" y="3746108"/>
                <a:ext cx="3235612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−1.5</m:t>
                          </m:r>
                        </m:e>
                      </m:d>
                      <m:r>
                        <a:rPr lang="en-US" sz="2400" i="1" dirty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(+)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=+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5188" y="3746108"/>
                <a:ext cx="3235612" cy="86132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277376" y="5462641"/>
                <a:ext cx="261562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−4</m:t>
                          </m:r>
                        </m:e>
                      </m:d>
                      <m:r>
                        <a:rPr lang="en-US" sz="2400" i="1" dirty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𝑏𝑒𝑙𝑜𝑤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376" y="5462641"/>
                <a:ext cx="2615624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3060700" y="5262812"/>
                <a:ext cx="3095911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2400" i="1" dirty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(+)</m:t>
                          </m:r>
                        </m:num>
                        <m:den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=−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0700" y="5262812"/>
                <a:ext cx="3095911" cy="86132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3495962" y="6141459"/>
                <a:ext cx="234949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𝑏𝑒𝑙𝑜𝑤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5962" y="6141459"/>
                <a:ext cx="2349499" cy="461665"/>
              </a:xfrm>
              <a:prstGeom prst="rect">
                <a:avLst/>
              </a:prstGeom>
              <a:blipFill rotWithShape="1">
                <a:blip r:embed="rId7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160076" y="4413403"/>
                <a:ext cx="3008745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en-US" sz="2400" i="1" dirty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(+)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=+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0076" y="4413403"/>
                <a:ext cx="3008745" cy="86132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6426200" y="5462642"/>
                <a:ext cx="252729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𝑎𝑏𝑜𝑣𝑒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6200" y="5462642"/>
                <a:ext cx="2527299" cy="461665"/>
              </a:xfrm>
              <a:prstGeom prst="rect">
                <a:avLst/>
              </a:prstGeom>
              <a:blipFill rotWithShape="1">
                <a:blip r:embed="rId9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3289300" y="2380040"/>
                <a:ext cx="781625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𝑎𝑏𝑜𝑣𝑒</m:t>
                      </m:r>
                    </m:oMath>
                  </m:oMathPara>
                </a14:m>
                <a:endParaRPr lang="en-US" sz="11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9300" y="2380040"/>
                <a:ext cx="781625" cy="2616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228275" y="2377470"/>
                <a:ext cx="781625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𝑏𝑒𝑙𝑜𝑤</m:t>
                      </m:r>
                    </m:oMath>
                  </m:oMathPara>
                </a14:m>
                <a:endParaRPr lang="en-US" sz="1100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8275" y="2377470"/>
                <a:ext cx="781625" cy="26161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5972461" y="2377470"/>
                <a:ext cx="781625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𝑎𝑏𝑜𝑣𝑒</m:t>
                      </m:r>
                    </m:oMath>
                  </m:oMathPara>
                </a14:m>
                <a:endParaRPr lang="en-US" sz="11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2461" y="2377470"/>
                <a:ext cx="781625" cy="2616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457200" y="2209800"/>
            <a:ext cx="8077200" cy="1371600"/>
            <a:chOff x="457200" y="2209800"/>
            <a:chExt cx="8077200" cy="1371600"/>
          </a:xfrm>
        </p:grpSpPr>
        <p:cxnSp>
          <p:nvCxnSpPr>
            <p:cNvPr id="16" name="Straight Arrow Connector 15"/>
            <p:cNvCxnSpPr/>
            <p:nvPr/>
          </p:nvCxnSpPr>
          <p:spPr>
            <a:xfrm>
              <a:off x="4953000" y="2209800"/>
              <a:ext cx="0" cy="13716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Straight Arrow Connector 2"/>
            <p:cNvCxnSpPr/>
            <p:nvPr/>
          </p:nvCxnSpPr>
          <p:spPr>
            <a:xfrm>
              <a:off x="457200" y="2895600"/>
              <a:ext cx="80772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3035300" y="2209800"/>
            <a:ext cx="457200" cy="1371600"/>
            <a:chOff x="3035300" y="2209800"/>
            <a:chExt cx="457200" cy="137160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3276600" y="2209800"/>
              <a:ext cx="0" cy="137160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3035300" y="2908249"/>
              <a:ext cx="45720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-2</a:t>
              </a:r>
              <a:endParaRPr lang="en-US" sz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521036" y="2170448"/>
            <a:ext cx="457200" cy="1371600"/>
            <a:chOff x="5521036" y="2170448"/>
            <a:chExt cx="457200" cy="1371600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5749636" y="2170448"/>
              <a:ext cx="0" cy="137160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5521036" y="2895600"/>
              <a:ext cx="45720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860800" y="2222449"/>
            <a:ext cx="457200" cy="1371600"/>
            <a:chOff x="3860800" y="2222449"/>
            <a:chExt cx="457200" cy="1371600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4102101" y="2222449"/>
              <a:ext cx="0" cy="137160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3860800" y="2908249"/>
              <a:ext cx="45720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-1</a:t>
              </a:r>
              <a:endParaRPr lang="en-US" sz="12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3407062" y="4613234"/>
                <a:ext cx="252729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−1.5</m:t>
                          </m:r>
                        </m:e>
                      </m:d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𝑎𝑏𝑜𝑣𝑒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7062" y="4613234"/>
                <a:ext cx="2527299" cy="461665"/>
              </a:xfrm>
              <a:prstGeom prst="rect">
                <a:avLst/>
              </a:prstGeom>
              <a:blipFill rotWithShape="1">
                <a:blip r:embed="rId12"/>
                <a:stretch>
                  <a:fillRect l="-725" b="-1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4318000" y="2399065"/>
                <a:ext cx="781625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𝑏𝑒𝑙𝑜𝑤</m:t>
                      </m:r>
                    </m:oMath>
                  </m:oMathPara>
                </a14:m>
                <a:endParaRPr lang="en-US" sz="1100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000" y="2399065"/>
                <a:ext cx="781625" cy="26161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161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7" grpId="0"/>
      <p:bldP spid="3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3128" y="3138037"/>
                <a:ext cx="3283527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7030A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i="1" dirty="0">
                          <a:solidFill>
                            <a:srgbClr val="7030A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+2</m:t>
                          </m:r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)</m:t>
                          </m:r>
                          <m:r>
                            <a:rPr lang="en-US" sz="24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−1</m:t>
                          </m:r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400" dirty="0" smtClean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28" y="3138037"/>
                <a:ext cx="3283527" cy="86132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1498601" y="4449976"/>
                <a:ext cx="157768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→</m:t>
                      </m:r>
                      <m:sSup>
                        <m:sSupPr>
                          <m:ctrlP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8601" y="4449976"/>
                <a:ext cx="1577688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/>
          <p:cNvSpPr/>
          <p:nvPr/>
        </p:nvSpPr>
        <p:spPr>
          <a:xfrm>
            <a:off x="0" y="990600"/>
            <a:ext cx="9144000" cy="997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8) Analyze the behavior of the graph on each side of an asymptote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2926774" y="4234560"/>
                <a:ext cx="2444172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𝑓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)→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(+)</m:t>
                          </m:r>
                        </m:num>
                        <m:den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240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sz="24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</m:t>
                              </m:r>
                            </m:sup>
                          </m:sSup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6774" y="4234560"/>
                <a:ext cx="2444172" cy="86132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5583961" y="4449976"/>
                <a:ext cx="175548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→−∞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3961" y="4449976"/>
                <a:ext cx="1755485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2778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1425287" y="5542134"/>
                <a:ext cx="157768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→</m:t>
                      </m:r>
                      <m:sSup>
                        <m:sSupPr>
                          <m:ctrlP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5287" y="5542134"/>
                <a:ext cx="1577688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3002975" y="5331083"/>
                <a:ext cx="2444172" cy="8837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𝑓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)→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(+)</m:t>
                          </m:r>
                        </m:num>
                        <m:den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240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sz="24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+</m:t>
                              </m:r>
                            </m:sup>
                          </m:sSup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2975" y="5331083"/>
                <a:ext cx="2444172" cy="88376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5660162" y="5546499"/>
                <a:ext cx="175548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→∞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162" y="5546499"/>
                <a:ext cx="1755485" cy="461665"/>
              </a:xfrm>
              <a:prstGeom prst="rect">
                <a:avLst/>
              </a:prstGeom>
              <a:blipFill rotWithShape="1">
                <a:blip r:embed="rId8"/>
                <a:stretch>
                  <a:fillRect l="-3136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/>
          <p:cNvGrpSpPr/>
          <p:nvPr/>
        </p:nvGrpSpPr>
        <p:grpSpPr>
          <a:xfrm>
            <a:off x="533400" y="1840991"/>
            <a:ext cx="8077200" cy="1371600"/>
            <a:chOff x="533400" y="1840991"/>
            <a:chExt cx="8077200" cy="1371600"/>
          </a:xfrm>
        </p:grpSpPr>
        <p:cxnSp>
          <p:nvCxnSpPr>
            <p:cNvPr id="43" name="Straight Arrow Connector 42"/>
            <p:cNvCxnSpPr/>
            <p:nvPr/>
          </p:nvCxnSpPr>
          <p:spPr>
            <a:xfrm>
              <a:off x="533400" y="2566143"/>
              <a:ext cx="80772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6054436" y="1840991"/>
              <a:ext cx="0" cy="137160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5825836" y="2566143"/>
              <a:ext cx="45720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</p:grpSp>
      <p:sp>
        <p:nvSpPr>
          <p:cNvPr id="48" name="Freeform 47"/>
          <p:cNvSpPr/>
          <p:nvPr/>
        </p:nvSpPr>
        <p:spPr>
          <a:xfrm rot="1309158">
            <a:off x="5563720" y="2789720"/>
            <a:ext cx="461943" cy="374622"/>
          </a:xfrm>
          <a:custGeom>
            <a:avLst/>
            <a:gdLst>
              <a:gd name="connsiteX0" fmla="*/ 0 w 807297"/>
              <a:gd name="connsiteY0" fmla="*/ 61889 h 413606"/>
              <a:gd name="connsiteX1" fmla="*/ 482600 w 807297"/>
              <a:gd name="connsiteY1" fmla="*/ 23789 h 413606"/>
              <a:gd name="connsiteX2" fmla="*/ 774700 w 807297"/>
              <a:gd name="connsiteY2" fmla="*/ 379389 h 413606"/>
              <a:gd name="connsiteX3" fmla="*/ 787400 w 807297"/>
              <a:gd name="connsiteY3" fmla="*/ 379389 h 413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7297" h="413606">
                <a:moveTo>
                  <a:pt x="0" y="61889"/>
                </a:moveTo>
                <a:cubicBezTo>
                  <a:pt x="176741" y="16380"/>
                  <a:pt x="353483" y="-29128"/>
                  <a:pt x="482600" y="23789"/>
                </a:cubicBezTo>
                <a:cubicBezTo>
                  <a:pt x="611717" y="76706"/>
                  <a:pt x="723900" y="320122"/>
                  <a:pt x="774700" y="379389"/>
                </a:cubicBezTo>
                <a:cubicBezTo>
                  <a:pt x="825500" y="438656"/>
                  <a:pt x="806450" y="409022"/>
                  <a:pt x="787400" y="379389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 rot="12150833">
            <a:off x="6108556" y="1800535"/>
            <a:ext cx="461943" cy="374622"/>
          </a:xfrm>
          <a:custGeom>
            <a:avLst/>
            <a:gdLst>
              <a:gd name="connsiteX0" fmla="*/ 0 w 807297"/>
              <a:gd name="connsiteY0" fmla="*/ 61889 h 413606"/>
              <a:gd name="connsiteX1" fmla="*/ 482600 w 807297"/>
              <a:gd name="connsiteY1" fmla="*/ 23789 h 413606"/>
              <a:gd name="connsiteX2" fmla="*/ 774700 w 807297"/>
              <a:gd name="connsiteY2" fmla="*/ 379389 h 413606"/>
              <a:gd name="connsiteX3" fmla="*/ 787400 w 807297"/>
              <a:gd name="connsiteY3" fmla="*/ 379389 h 413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7297" h="413606">
                <a:moveTo>
                  <a:pt x="0" y="61889"/>
                </a:moveTo>
                <a:cubicBezTo>
                  <a:pt x="176741" y="16380"/>
                  <a:pt x="353483" y="-29128"/>
                  <a:pt x="482600" y="23789"/>
                </a:cubicBezTo>
                <a:cubicBezTo>
                  <a:pt x="611717" y="76706"/>
                  <a:pt x="723900" y="320122"/>
                  <a:pt x="774700" y="379389"/>
                </a:cubicBezTo>
                <a:cubicBezTo>
                  <a:pt x="825500" y="438656"/>
                  <a:pt x="806450" y="409022"/>
                  <a:pt x="787400" y="379389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68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6" grpId="0"/>
      <p:bldP spid="30" grpId="0"/>
      <p:bldP spid="31" grpId="0"/>
      <p:bldP spid="37" grpId="0"/>
      <p:bldP spid="38" grpId="0"/>
      <p:bldP spid="39" grpId="0"/>
      <p:bldP spid="40" grpId="0"/>
      <p:bldP spid="48" grpId="0" animBg="1"/>
      <p:bldP spid="2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5773" y="584775"/>
            <a:ext cx="91578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7030A0"/>
                </a:solidFill>
              </a:rPr>
              <a:t>9) Sketch the graph</a:t>
            </a:r>
            <a:endParaRPr lang="en-US" sz="2800" dirty="0">
              <a:solidFill>
                <a:srgbClr val="7030A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800100" y="1509571"/>
            <a:ext cx="7273540" cy="4207157"/>
            <a:chOff x="800100" y="1509571"/>
            <a:chExt cx="7273540" cy="4207157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0359" y="1621772"/>
              <a:ext cx="7003281" cy="38338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5" name="Straight Connector 4"/>
            <p:cNvCxnSpPr/>
            <p:nvPr/>
          </p:nvCxnSpPr>
          <p:spPr>
            <a:xfrm>
              <a:off x="3505200" y="1509571"/>
              <a:ext cx="0" cy="4207157"/>
            </a:xfrm>
            <a:prstGeom prst="line">
              <a:avLst/>
            </a:prstGeom>
            <a:ln w="381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800100" y="3797298"/>
              <a:ext cx="7273540" cy="0"/>
            </a:xfrm>
            <a:prstGeom prst="line">
              <a:avLst/>
            </a:prstGeom>
            <a:ln w="381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Connector 17"/>
          <p:cNvCxnSpPr/>
          <p:nvPr/>
        </p:nvCxnSpPr>
        <p:spPr>
          <a:xfrm>
            <a:off x="3810000" y="990600"/>
            <a:ext cx="0" cy="4978539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3124200" y="3721096"/>
            <a:ext cx="152400" cy="13998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821179" y="3721095"/>
            <a:ext cx="152400" cy="13998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070359" y="1107995"/>
            <a:ext cx="3806441" cy="3997405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429000" y="4267200"/>
            <a:ext cx="152400" cy="13998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 rot="276281">
            <a:off x="1326769" y="3721097"/>
            <a:ext cx="2413000" cy="1846641"/>
          </a:xfrm>
          <a:custGeom>
            <a:avLst/>
            <a:gdLst>
              <a:gd name="connsiteX0" fmla="*/ 0 w 2311400"/>
              <a:gd name="connsiteY0" fmla="*/ 1338641 h 1846641"/>
              <a:gd name="connsiteX1" fmla="*/ 787400 w 2311400"/>
              <a:gd name="connsiteY1" fmla="*/ 411541 h 1846641"/>
              <a:gd name="connsiteX2" fmla="*/ 1625600 w 2311400"/>
              <a:gd name="connsiteY2" fmla="*/ 5141 h 1846641"/>
              <a:gd name="connsiteX3" fmla="*/ 2120900 w 2311400"/>
              <a:gd name="connsiteY3" fmla="*/ 665541 h 1846641"/>
              <a:gd name="connsiteX4" fmla="*/ 2311400 w 2311400"/>
              <a:gd name="connsiteY4" fmla="*/ 1846641 h 1846641"/>
              <a:gd name="connsiteX5" fmla="*/ 2311400 w 2311400"/>
              <a:gd name="connsiteY5" fmla="*/ 1846641 h 1846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11400" h="1846641">
                <a:moveTo>
                  <a:pt x="0" y="1338641"/>
                </a:moveTo>
                <a:cubicBezTo>
                  <a:pt x="258233" y="986216"/>
                  <a:pt x="516467" y="633791"/>
                  <a:pt x="787400" y="411541"/>
                </a:cubicBezTo>
                <a:cubicBezTo>
                  <a:pt x="1058333" y="189291"/>
                  <a:pt x="1403350" y="-37192"/>
                  <a:pt x="1625600" y="5141"/>
                </a:cubicBezTo>
                <a:cubicBezTo>
                  <a:pt x="1847850" y="47474"/>
                  <a:pt x="2006600" y="358624"/>
                  <a:pt x="2120900" y="665541"/>
                </a:cubicBezTo>
                <a:cubicBezTo>
                  <a:pt x="2235200" y="972458"/>
                  <a:pt x="2311400" y="1846641"/>
                  <a:pt x="2311400" y="1846641"/>
                </a:cubicBezTo>
                <a:lnTo>
                  <a:pt x="2311400" y="1846641"/>
                </a:lnTo>
              </a:path>
            </a:pathLst>
          </a:custGeom>
          <a:noFill/>
          <a:ln>
            <a:solidFill>
              <a:srgbClr val="7030A0"/>
            </a:solidFill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3927891" y="914400"/>
            <a:ext cx="745709" cy="700126"/>
          </a:xfrm>
          <a:custGeom>
            <a:avLst/>
            <a:gdLst>
              <a:gd name="connsiteX0" fmla="*/ 9109 w 745709"/>
              <a:gd name="connsiteY0" fmla="*/ 0 h 700126"/>
              <a:gd name="connsiteX1" fmla="*/ 34509 w 745709"/>
              <a:gd name="connsiteY1" fmla="*/ 622300 h 700126"/>
              <a:gd name="connsiteX2" fmla="*/ 288509 w 745709"/>
              <a:gd name="connsiteY2" fmla="*/ 647700 h 700126"/>
              <a:gd name="connsiteX3" fmla="*/ 745709 w 745709"/>
              <a:gd name="connsiteY3" fmla="*/ 228600 h 700126"/>
              <a:gd name="connsiteX4" fmla="*/ 745709 w 745709"/>
              <a:gd name="connsiteY4" fmla="*/ 228600 h 700126"/>
              <a:gd name="connsiteX5" fmla="*/ 745709 w 745709"/>
              <a:gd name="connsiteY5" fmla="*/ 228600 h 700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5709" h="700126">
                <a:moveTo>
                  <a:pt x="9109" y="0"/>
                </a:moveTo>
                <a:cubicBezTo>
                  <a:pt x="-1475" y="257175"/>
                  <a:pt x="-12058" y="514350"/>
                  <a:pt x="34509" y="622300"/>
                </a:cubicBezTo>
                <a:cubicBezTo>
                  <a:pt x="81076" y="730250"/>
                  <a:pt x="169976" y="713317"/>
                  <a:pt x="288509" y="647700"/>
                </a:cubicBezTo>
                <a:cubicBezTo>
                  <a:pt x="407042" y="582083"/>
                  <a:pt x="745709" y="228600"/>
                  <a:pt x="745709" y="228600"/>
                </a:cubicBezTo>
                <a:lnTo>
                  <a:pt x="745709" y="228600"/>
                </a:lnTo>
                <a:lnTo>
                  <a:pt x="745709" y="228600"/>
                </a:lnTo>
              </a:path>
            </a:pathLst>
          </a:custGeom>
          <a:noFill/>
          <a:ln>
            <a:solidFill>
              <a:srgbClr val="7030A0"/>
            </a:solidFill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54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0" grpId="0" animBg="1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927" y="5828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Example #1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6927" y="208913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1) Factor the numerator and the denominator</a:t>
            </a:r>
          </a:p>
        </p:txBody>
      </p:sp>
      <p:sp>
        <p:nvSpPr>
          <p:cNvPr id="7" name="Rectangle 6"/>
          <p:cNvSpPr/>
          <p:nvPr/>
        </p:nvSpPr>
        <p:spPr>
          <a:xfrm>
            <a:off x="-26554" y="3601792"/>
            <a:ext cx="91578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00B050"/>
                </a:solidFill>
              </a:rPr>
              <a:t>2) State the domain and the location of any holes in the graph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19627" y="5171452"/>
            <a:ext cx="91509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3) Simplify the function to lowest terms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-6927" y="5694672"/>
                <a:ext cx="9157854" cy="9894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i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800" i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i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+4)(</m:t>
                          </m:r>
                          <m:r>
                            <a:rPr lang="en-US" sz="2800" i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i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−3)</m:t>
                          </m:r>
                        </m:num>
                        <m:den>
                          <m:r>
                            <a:rPr lang="en-US" sz="2800" i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800" i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i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+2)(</m:t>
                          </m:r>
                          <m:r>
                            <a:rPr lang="en-US" sz="2800" i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i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927" y="5694672"/>
                <a:ext cx="9157854" cy="98943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-6927" y="1106044"/>
                <a:ext cx="9144000" cy="9830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−12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−4</m:t>
                          </m:r>
                        </m:den>
                      </m:f>
                    </m:oMath>
                  </m:oMathPara>
                </a14:m>
                <a:endParaRPr lang="en-US" sz="2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927" y="1106044"/>
                <a:ext cx="9144000" cy="98309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8473" y="2612354"/>
                <a:ext cx="9144000" cy="9894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i="1" dirty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8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+4)(</m:t>
                          </m:r>
                          <m:r>
                            <a:rPr lang="en-US" sz="28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−3)</m:t>
                          </m:r>
                        </m:num>
                        <m:den>
                          <m:r>
                            <a:rPr lang="en-US" sz="28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8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+2)(</m:t>
                          </m:r>
                          <m:r>
                            <a:rPr lang="en-US" sz="28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US" sz="280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3" y="2612354"/>
                <a:ext cx="9144000" cy="98943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927" y="4125012"/>
                <a:ext cx="915785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US" sz="2800" dirty="0" smtClean="0">
                    <a:solidFill>
                      <a:srgbClr val="00B050"/>
                    </a:solidFill>
                  </a:rPr>
                  <a:t>Domain: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B050"/>
                        </a:solidFill>
                        <a:latin typeface="Cambria Math"/>
                      </a:rPr>
                      <m:t>(−</m:t>
                    </m:r>
                    <m:r>
                      <a:rPr lang="en-US" sz="2800" b="0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∞,−2)∪(−2, 2)∪(2, ∞)</m:t>
                    </m:r>
                  </m:oMath>
                </a14:m>
                <a:endParaRPr lang="en-US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" y="4125012"/>
                <a:ext cx="9157854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-26554" y="4648232"/>
            <a:ext cx="91578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dirty="0" smtClean="0">
                <a:solidFill>
                  <a:srgbClr val="00B050"/>
                </a:solidFill>
              </a:rPr>
              <a:t>No </a:t>
            </a:r>
            <a:r>
              <a:rPr lang="en-US" sz="2800" dirty="0" smtClean="0">
                <a:solidFill>
                  <a:srgbClr val="00B050"/>
                </a:solidFill>
              </a:rPr>
              <a:t>holes  (They occur where factors cancel)</a:t>
            </a:r>
            <a:endParaRPr lang="en-US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479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6927" y="1106044"/>
            <a:ext cx="91578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7030A0"/>
                </a:solidFill>
              </a:rPr>
              <a:t>4) Find the y-intercept (x = 0) and the x-intercept(s) (y = 0)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95389" y="1629264"/>
            <a:ext cx="29591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235325"/>
                </a:solidFill>
              </a:rPr>
              <a:t> y-intercept (x = 0)</a:t>
            </a:r>
            <a:endParaRPr lang="en-US" sz="2800" dirty="0">
              <a:solidFill>
                <a:srgbClr val="235325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19167" y="1549464"/>
            <a:ext cx="3225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F6169B"/>
                </a:solidFill>
              </a:rPr>
              <a:t>x-intercept(s) (y = 0)</a:t>
            </a:r>
            <a:endParaRPr lang="en-US" sz="2800" dirty="0">
              <a:solidFill>
                <a:srgbClr val="F6169B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28600" y="2363362"/>
                <a:ext cx="3692678" cy="9894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i="1" dirty="0">
                              <a:solidFill>
                                <a:srgbClr val="235325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dirty="0" smtClean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2800" i="1" dirty="0">
                          <a:solidFill>
                            <a:srgbClr val="235325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dirty="0">
                              <a:solidFill>
                                <a:srgbClr val="235325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 dirty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800" b="0" i="1" dirty="0" smtClean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0</m:t>
                          </m:r>
                          <m:r>
                            <a:rPr lang="en-US" sz="2800" i="1" dirty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+4)(</m:t>
                          </m:r>
                          <m:r>
                            <a:rPr lang="en-US" sz="2800" b="0" i="1" dirty="0" smtClean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0</m:t>
                          </m:r>
                          <m:r>
                            <a:rPr lang="en-US" sz="2800" i="1" dirty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−3)</m:t>
                          </m:r>
                        </m:num>
                        <m:den>
                          <m:r>
                            <a:rPr lang="en-US" sz="2800" i="1" dirty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800" b="0" i="1" dirty="0" smtClean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0</m:t>
                          </m:r>
                          <m:r>
                            <a:rPr lang="en-US" sz="2800" i="1" dirty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+2)(</m:t>
                          </m:r>
                          <m:r>
                            <a:rPr lang="en-US" sz="2800" b="0" i="1" dirty="0" smtClean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0</m:t>
                          </m:r>
                          <m:r>
                            <a:rPr lang="en-US" sz="2800" i="1" dirty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235325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363362"/>
                <a:ext cx="3692678" cy="98943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90233" y="3352800"/>
                <a:ext cx="2769412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i="1" dirty="0">
                              <a:solidFill>
                                <a:srgbClr val="235325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dirty="0" smtClean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2800" i="1" dirty="0">
                          <a:solidFill>
                            <a:srgbClr val="235325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dirty="0">
                              <a:solidFill>
                                <a:srgbClr val="235325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dirty="0" smtClean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−12</m:t>
                          </m:r>
                        </m:num>
                        <m:den>
                          <m:r>
                            <a:rPr lang="en-US" sz="2800" b="0" i="1" dirty="0" smtClean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−4</m:t>
                          </m:r>
                        </m:den>
                      </m:f>
                      <m:r>
                        <a:rPr lang="en-US" sz="2800" b="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US" sz="2800" dirty="0">
                  <a:solidFill>
                    <a:srgbClr val="235325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233" y="3352800"/>
                <a:ext cx="2769412" cy="8989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527096" y="4343400"/>
                <a:ext cx="109568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800" b="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0, 3)</m:t>
                      </m:r>
                    </m:oMath>
                  </m:oMathPara>
                </a14:m>
                <a:endParaRPr lang="en-US" sz="2800" dirty="0">
                  <a:solidFill>
                    <a:srgbClr val="235325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7096" y="4343400"/>
                <a:ext cx="1095685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5104694" y="2064787"/>
            <a:ext cx="3657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F6169B"/>
                </a:solidFill>
              </a:rPr>
              <a:t>These are the roots of the numerator.</a:t>
            </a:r>
            <a:endParaRPr lang="en-US" sz="2800" dirty="0">
              <a:solidFill>
                <a:srgbClr val="F6169B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953000" y="2870781"/>
                <a:ext cx="176009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+4=0</m:t>
                      </m:r>
                    </m:oMath>
                  </m:oMathPara>
                </a14:m>
                <a:endParaRPr lang="en-US" sz="2800" dirty="0">
                  <a:solidFill>
                    <a:srgbClr val="F6169B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870781"/>
                <a:ext cx="1760097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7099300" y="2870781"/>
                <a:ext cx="176009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−3=0</m:t>
                      </m:r>
                    </m:oMath>
                  </m:oMathPara>
                </a14:m>
                <a:endParaRPr lang="en-US" sz="2800" dirty="0">
                  <a:solidFill>
                    <a:srgbClr val="F6169B"/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9300" y="2870781"/>
                <a:ext cx="1760097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5067300" y="3368601"/>
                <a:ext cx="140179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=−4</m:t>
                      </m:r>
                    </m:oMath>
                  </m:oMathPara>
                </a14:m>
                <a:endParaRPr lang="en-US" sz="2800" dirty="0">
                  <a:solidFill>
                    <a:srgbClr val="F6169B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7300" y="3368601"/>
                <a:ext cx="1401794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7412301" y="3368601"/>
                <a:ext cx="113409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US" sz="2800" dirty="0">
                  <a:solidFill>
                    <a:srgbClr val="F6169B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2301" y="3368601"/>
                <a:ext cx="1134093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151354" y="3972580"/>
                <a:ext cx="136338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−4, 0)</m:t>
                      </m:r>
                    </m:oMath>
                  </m:oMathPara>
                </a14:m>
                <a:endParaRPr lang="en-US" sz="2800" dirty="0">
                  <a:solidFill>
                    <a:srgbClr val="F6169B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1354" y="3972580"/>
                <a:ext cx="1363387" cy="52322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7431505" y="3972580"/>
                <a:ext cx="109568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3, 0)</m:t>
                      </m:r>
                    </m:oMath>
                  </m:oMathPara>
                </a14:m>
                <a:endParaRPr lang="en-US" sz="2800" dirty="0">
                  <a:solidFill>
                    <a:srgbClr val="F6169B"/>
                  </a:solidFill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1505" y="3972580"/>
                <a:ext cx="1095685" cy="52322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274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2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43038" y="340027"/>
            <a:ext cx="91578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002060"/>
                </a:solidFill>
              </a:rPr>
              <a:t>5) Identify any existing asymptotes (vertical, horizontal, or oblique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041" y="2809986"/>
            <a:ext cx="47243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235325"/>
                </a:solidFill>
              </a:rPr>
              <a:t> </a:t>
            </a:r>
            <a:r>
              <a:rPr lang="en-US" sz="2800" dirty="0" err="1" smtClean="0">
                <a:solidFill>
                  <a:srgbClr val="235325"/>
                </a:solidFill>
              </a:rPr>
              <a:t>Horiz</a:t>
            </a:r>
            <a:r>
              <a:rPr lang="en-US" sz="2800" dirty="0" smtClean="0">
                <a:solidFill>
                  <a:srgbClr val="235325"/>
                </a:solidFill>
              </a:rPr>
              <a:t>. Or Oblique  Asymptotes</a:t>
            </a:r>
            <a:endParaRPr lang="en-US" sz="2800" dirty="0">
              <a:solidFill>
                <a:srgbClr val="235325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10532" y="2806220"/>
            <a:ext cx="3225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F6169B"/>
                </a:solidFill>
              </a:rPr>
              <a:t>Vertical Asymptotes</a:t>
            </a:r>
            <a:endParaRPr lang="en-US" sz="2800" dirty="0">
              <a:solidFill>
                <a:srgbClr val="F6169B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1676400" y="4458583"/>
                <a:ext cx="1138966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sz="2800" i="1" dirty="0">
                          <a:solidFill>
                            <a:srgbClr val="235325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dirty="0">
                              <a:solidFill>
                                <a:srgbClr val="235325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dirty="0" smtClean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dirty="0" smtClean="0">
                              <a:solidFill>
                                <a:srgbClr val="235325"/>
                              </a:solidFill>
                              <a:latin typeface="Cambria Math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235325"/>
                  </a:solidFill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4458583"/>
                <a:ext cx="1138966" cy="89896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1458061" y="5371989"/>
                <a:ext cx="186435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𝐻𝐴</m:t>
                      </m:r>
                      <m:r>
                        <a:rPr lang="en-US" sz="2800" b="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: </m:t>
                      </m:r>
                      <m:r>
                        <a:rPr lang="en-US" sz="2800" b="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sz="2800" b="0" i="1" dirty="0" smtClean="0">
                          <a:solidFill>
                            <a:srgbClr val="235325"/>
                          </a:solidFill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2800" dirty="0">
                  <a:solidFill>
                    <a:srgbClr val="235325"/>
                  </a:solidFill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8061" y="5371989"/>
                <a:ext cx="1864357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5138558" y="3354079"/>
            <a:ext cx="39803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F6169B"/>
                </a:solidFill>
              </a:rPr>
              <a:t>Use denominator factors</a:t>
            </a:r>
            <a:endParaRPr lang="en-US" sz="2800" dirty="0">
              <a:solidFill>
                <a:srgbClr val="F6169B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5163335" y="4195214"/>
                <a:ext cx="176009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+2=0</m:t>
                      </m:r>
                    </m:oMath>
                  </m:oMathPara>
                </a14:m>
                <a:endParaRPr lang="en-US" sz="2800" dirty="0">
                  <a:solidFill>
                    <a:srgbClr val="F6169B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3335" y="4195214"/>
                <a:ext cx="1760097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7309635" y="4195214"/>
                <a:ext cx="176009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−2=0</m:t>
                      </m:r>
                    </m:oMath>
                  </m:oMathPara>
                </a14:m>
                <a:endParaRPr lang="en-US" sz="2800" dirty="0">
                  <a:solidFill>
                    <a:srgbClr val="F6169B"/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9635" y="4195214"/>
                <a:ext cx="1760097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5277635" y="4693034"/>
                <a:ext cx="140179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=−2</m:t>
                      </m:r>
                    </m:oMath>
                  </m:oMathPara>
                </a14:m>
                <a:endParaRPr lang="en-US" sz="2800" dirty="0">
                  <a:solidFill>
                    <a:srgbClr val="F6169B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7635" y="4693034"/>
                <a:ext cx="1401794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7622636" y="4693034"/>
                <a:ext cx="113409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US" sz="2800" dirty="0">
                  <a:solidFill>
                    <a:srgbClr val="F6169B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2636" y="4693034"/>
                <a:ext cx="1134093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163335" y="5241654"/>
                <a:ext cx="366350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𝑉𝐴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: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=−2 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𝑎𝑛𝑑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solidFill>
                            <a:srgbClr val="F6169B"/>
                          </a:solidFill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US" sz="2800" dirty="0">
                  <a:solidFill>
                    <a:srgbClr val="F6169B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3335" y="5241654"/>
                <a:ext cx="3663502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Rectangle 34"/>
              <p:cNvSpPr/>
              <p:nvPr/>
            </p:nvSpPr>
            <p:spPr>
              <a:xfrm>
                <a:off x="122182" y="1447423"/>
                <a:ext cx="9144000" cy="10333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    </m:t>
                      </m:r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−12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−4</m:t>
                          </m:r>
                        </m:den>
                      </m:f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                       </m:t>
                      </m:r>
                      <m:r>
                        <a:rPr lang="en-US" sz="2800" i="1" dirty="0">
                          <a:solidFill>
                            <a:schemeClr val="tx1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8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+4)(</m:t>
                          </m:r>
                          <m:r>
                            <a:rPr lang="en-US" sz="28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−3)</m:t>
                          </m:r>
                        </m:num>
                        <m:den>
                          <m:r>
                            <a:rPr lang="en-US" sz="28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8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+2)(</m:t>
                          </m:r>
                          <m:r>
                            <a:rPr lang="en-US" sz="28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182" y="1447423"/>
                <a:ext cx="9144000" cy="103336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/>
          <p:cNvSpPr/>
          <p:nvPr/>
        </p:nvSpPr>
        <p:spPr>
          <a:xfrm>
            <a:off x="-30217" y="3342979"/>
            <a:ext cx="47243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235325"/>
                </a:solidFill>
              </a:rPr>
              <a:t> Examine the largest exponents</a:t>
            </a:r>
            <a:endParaRPr lang="en-US" sz="2800" dirty="0">
              <a:solidFill>
                <a:srgbClr val="235325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Rectangle 36"/>
              <p:cNvSpPr/>
              <p:nvPr/>
            </p:nvSpPr>
            <p:spPr>
              <a:xfrm>
                <a:off x="-13054" y="3920921"/>
                <a:ext cx="5163335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800" dirty="0" smtClean="0">
                    <a:solidFill>
                      <a:srgbClr val="235325"/>
                    </a:solidFill>
                  </a:rPr>
                  <a:t> Same 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235325"/>
                        </a:solidFill>
                        <a:latin typeface="Cambria Math"/>
                        <a:ea typeface="Cambria Math"/>
                      </a:rPr>
                      <m:t>∴</m:t>
                    </m:r>
                  </m:oMath>
                </a14:m>
                <a:r>
                  <a:rPr lang="en-US" sz="2800" dirty="0" smtClean="0">
                    <a:solidFill>
                      <a:srgbClr val="235325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235325"/>
                    </a:solidFill>
                  </a:rPr>
                  <a:t>Horiz</a:t>
                </a:r>
                <a:r>
                  <a:rPr lang="en-US" sz="2800" dirty="0" smtClean="0">
                    <a:solidFill>
                      <a:srgbClr val="235325"/>
                    </a:solidFill>
                  </a:rPr>
                  <a:t>. - use coefficients</a:t>
                </a:r>
                <a:endParaRPr lang="en-US" sz="2800" dirty="0">
                  <a:solidFill>
                    <a:srgbClr val="235325"/>
                  </a:solidFill>
                </a:endParaRPr>
              </a:p>
            </p:txBody>
          </p:sp>
        </mc:Choice>
        <mc:Fallback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3054" y="3920921"/>
                <a:ext cx="5163335" cy="523220"/>
              </a:xfrm>
              <a:prstGeom prst="rect">
                <a:avLst/>
              </a:prstGeom>
              <a:blipFill rotWithShape="0">
                <a:blip r:embed="rId10"/>
                <a:stretch>
                  <a:fillRect l="-945"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151452" y="5790274"/>
            <a:ext cx="920197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235325"/>
                </a:solidFill>
              </a:rPr>
              <a:t> </a:t>
            </a:r>
            <a:r>
              <a:rPr lang="en-US" sz="2800" dirty="0" smtClean="0">
                <a:solidFill>
                  <a:srgbClr val="235325"/>
                </a:solidFill>
              </a:rPr>
              <a:t>Oblique  Asymptotes occur when degree is 1 greater on top.  Divide using base-x and get rid of denominator to find line.</a:t>
            </a:r>
            <a:endParaRPr lang="en-US" sz="2800" dirty="0">
              <a:solidFill>
                <a:srgbClr val="23532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697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35" grpId="0"/>
      <p:bldP spid="36" grpId="0"/>
      <p:bldP spid="37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52400" y="703909"/>
            <a:ext cx="915785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0070C0"/>
                </a:solidFill>
              </a:rPr>
              <a:t>6) Identify any points intersecting a horizontal or oblique asymptote</a:t>
            </a:r>
            <a:r>
              <a:rPr lang="en-US" sz="2800" dirty="0" smtClean="0">
                <a:solidFill>
                  <a:srgbClr val="0070C0"/>
                </a:solidFill>
              </a:rPr>
              <a:t>.  (this is possible because unlike a vertical asymptote, the function is defined at these types)</a:t>
            </a:r>
            <a:endParaRPr lang="en-US" sz="28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-46181" y="2069528"/>
                <a:ext cx="9157854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latin typeface="Cambria Math"/>
                        </a:rPr>
                        <m:t> </m:t>
                      </m:r>
                      <m:r>
                        <a:rPr lang="en-US" sz="2800" b="0" i="1" dirty="0" smtClean="0">
                          <a:latin typeface="Cambria Math"/>
                        </a:rPr>
                        <m:t>𝑦</m:t>
                      </m:r>
                      <m:r>
                        <a:rPr lang="en-US" sz="2800" b="0" i="1" dirty="0" smtClean="0">
                          <a:latin typeface="Cambria Math"/>
                        </a:rPr>
                        <m:t>=1   </m:t>
                      </m:r>
                      <m:r>
                        <a:rPr lang="en-US" sz="2800" b="0" i="1" dirty="0" smtClean="0">
                          <a:latin typeface="Cambria Math"/>
                        </a:rPr>
                        <m:t>𝑎𝑛𝑑</m:t>
                      </m:r>
                      <m:r>
                        <a:rPr lang="en-US" sz="2800" b="0" i="1" dirty="0" smtClean="0">
                          <a:latin typeface="Cambria Math"/>
                        </a:rPr>
                        <m:t>   </m:t>
                      </m:r>
                      <m:r>
                        <a:rPr lang="en-US" sz="2800" i="1" dirty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dirty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i="1" dirty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 dirty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i="1" dirty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 dirty="0">
                              <a:latin typeface="Cambria Math"/>
                            </a:rPr>
                            <m:t>+</m:t>
                          </m:r>
                          <m:r>
                            <a:rPr lang="en-US" sz="2800" i="1" dirty="0">
                              <a:latin typeface="Cambria Math"/>
                            </a:rPr>
                            <m:t>𝑥</m:t>
                          </m:r>
                          <m:r>
                            <a:rPr lang="en-US" sz="2800" i="1" dirty="0">
                              <a:latin typeface="Cambria Math"/>
                            </a:rPr>
                            <m:t>−12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 dirty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i="1" dirty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 dirty="0">
                              <a:latin typeface="Cambria Math"/>
                            </a:rPr>
                            <m:t>−4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007434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6181" y="2069528"/>
                <a:ext cx="9157854" cy="95410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927" y="3023635"/>
                <a:ext cx="9157854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latin typeface="Cambria Math"/>
                        </a:rPr>
                        <m:t>1</m:t>
                      </m:r>
                      <m:r>
                        <a:rPr lang="en-US" sz="2800" i="1" dirty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 dirty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i="1" dirty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 dirty="0">
                              <a:latin typeface="Cambria Math"/>
                            </a:rPr>
                            <m:t>+</m:t>
                          </m:r>
                          <m:r>
                            <a:rPr lang="en-US" sz="2800" i="1" dirty="0">
                              <a:latin typeface="Cambria Math"/>
                            </a:rPr>
                            <m:t>𝑥</m:t>
                          </m:r>
                          <m:r>
                            <a:rPr lang="en-US" sz="2800" i="1" dirty="0">
                              <a:latin typeface="Cambria Math"/>
                            </a:rPr>
                            <m:t>−12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 dirty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i="1" dirty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 dirty="0">
                              <a:latin typeface="Cambria Math"/>
                            </a:rPr>
                            <m:t>−4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007434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" y="3023635"/>
                <a:ext cx="9157854" cy="95410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927" y="4130142"/>
                <a:ext cx="915785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 dirty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800" i="1" dirty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i="1" dirty="0">
                          <a:latin typeface="Cambria Math"/>
                        </a:rPr>
                        <m:t>−4=</m:t>
                      </m:r>
                      <m:sSup>
                        <m:sSup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 dirty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800" i="1" dirty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i="1" dirty="0">
                          <a:latin typeface="Cambria Math"/>
                        </a:rPr>
                        <m:t>+</m:t>
                      </m:r>
                      <m:r>
                        <a:rPr lang="en-US" sz="2800" i="1" dirty="0">
                          <a:latin typeface="Cambria Math"/>
                        </a:rPr>
                        <m:t>𝑥</m:t>
                      </m:r>
                      <m:r>
                        <a:rPr lang="en-US" sz="2800" i="1" dirty="0">
                          <a:latin typeface="Cambria Math"/>
                        </a:rPr>
                        <m:t>−12</m:t>
                      </m:r>
                    </m:oMath>
                  </m:oMathPara>
                </a14:m>
                <a:endParaRPr lang="en-US" sz="2800" dirty="0">
                  <a:solidFill>
                    <a:srgbClr val="007434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" y="4130142"/>
                <a:ext cx="9157854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-6927" y="4653362"/>
                <a:ext cx="915785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>
                          <a:latin typeface="Cambria Math"/>
                        </a:rPr>
                        <m:t>−4=</m:t>
                      </m:r>
                      <m:r>
                        <a:rPr lang="en-US" sz="2800" i="1" dirty="0">
                          <a:latin typeface="Cambria Math"/>
                        </a:rPr>
                        <m:t>𝑥</m:t>
                      </m:r>
                      <m:r>
                        <a:rPr lang="en-US" sz="2800" i="1" dirty="0">
                          <a:latin typeface="Cambria Math"/>
                        </a:rPr>
                        <m:t>−12</m:t>
                      </m:r>
                    </m:oMath>
                  </m:oMathPara>
                </a14:m>
                <a:endParaRPr lang="en-US" sz="2800" dirty="0">
                  <a:solidFill>
                    <a:srgbClr val="007434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927" y="4653362"/>
                <a:ext cx="9157854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927" y="5176582"/>
                <a:ext cx="915785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>
                          <a:latin typeface="Cambria Math"/>
                        </a:rPr>
                        <m:t>8=</m:t>
                      </m:r>
                      <m:r>
                        <a:rPr lang="en-US" sz="2800" i="1" dirty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2800" dirty="0">
                  <a:solidFill>
                    <a:srgbClr val="007434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" y="5176582"/>
                <a:ext cx="9157854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-6927" y="5588094"/>
                <a:ext cx="915785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latin typeface="Cambria Math"/>
                        </a:rPr>
                        <m:t>(8,1)</m:t>
                      </m:r>
                    </m:oMath>
                  </m:oMathPara>
                </a14:m>
                <a:endParaRPr lang="en-US" sz="2800" dirty="0">
                  <a:solidFill>
                    <a:srgbClr val="007434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927" y="5588094"/>
                <a:ext cx="9157854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7710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-20781" y="3581400"/>
                <a:ext cx="3283527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i="1" dirty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+4)(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−3)</m:t>
                          </m:r>
                        </m:num>
                        <m:den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+2)(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0781" y="3581400"/>
                <a:ext cx="3283527" cy="86132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76200" y="468955"/>
            <a:ext cx="91578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007434"/>
                </a:solidFill>
              </a:rPr>
              <a:t>7) Use test points between the zeros and vertical asymptotes to locate the graph above or below the x-axis</a:t>
            </a:r>
            <a:endParaRPr lang="en-US" sz="2800" dirty="0">
              <a:solidFill>
                <a:srgbClr val="007434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57200" y="2209800"/>
            <a:ext cx="8077200" cy="1371600"/>
            <a:chOff x="457200" y="2209800"/>
            <a:chExt cx="8077200" cy="1371600"/>
          </a:xfrm>
        </p:grpSpPr>
        <p:cxnSp>
          <p:nvCxnSpPr>
            <p:cNvPr id="3" name="Straight Arrow Connector 2"/>
            <p:cNvCxnSpPr/>
            <p:nvPr/>
          </p:nvCxnSpPr>
          <p:spPr>
            <a:xfrm>
              <a:off x="457200" y="2895600"/>
              <a:ext cx="80772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276600" y="2209800"/>
              <a:ext cx="0" cy="137160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114800" y="2209800"/>
              <a:ext cx="0" cy="137160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5715000" y="2209800"/>
              <a:ext cx="0" cy="137160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6172200" y="2209800"/>
              <a:ext cx="0" cy="137160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4953000" y="2209800"/>
              <a:ext cx="0" cy="13716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3035300" y="2908249"/>
              <a:ext cx="45720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-4</a:t>
              </a:r>
              <a:endParaRPr lang="en-US" sz="12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10000" y="2908249"/>
              <a:ext cx="45720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-2</a:t>
              </a:r>
              <a:endParaRPr lang="en-US" sz="12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486400" y="2908249"/>
              <a:ext cx="45720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2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956300" y="2908248"/>
              <a:ext cx="45720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3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-43873" y="4408230"/>
                <a:ext cx="3853873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−5</m:t>
                          </m:r>
                        </m:e>
                      </m:d>
                      <m:r>
                        <a:rPr lang="en-US" sz="2400" i="1" dirty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−5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+4)(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−5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−3)</m:t>
                          </m:r>
                        </m:num>
                        <m:den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−5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+2)(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−5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3873" y="4408230"/>
                <a:ext cx="3853873" cy="86132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-43874" y="5269556"/>
                <a:ext cx="3853873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−5</m:t>
                          </m:r>
                        </m:e>
                      </m:d>
                      <m:r>
                        <a:rPr lang="en-US" sz="2400" i="1" dirty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=+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3874" y="5269556"/>
                <a:ext cx="3853873" cy="86132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6927" y="6130882"/>
                <a:ext cx="385387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−5</m:t>
                          </m:r>
                        </m:e>
                      </m:d>
                      <m:r>
                        <a:rPr lang="en-US" sz="2400" i="1" dirty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𝑎𝑏𝑜𝑣𝑒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" y="6130882"/>
                <a:ext cx="3853873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4076700" y="3733800"/>
                <a:ext cx="3853873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US" sz="2400" i="1" dirty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=−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6700" y="3733800"/>
                <a:ext cx="3853873" cy="86132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4127501" y="4595126"/>
                <a:ext cx="385387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𝑏𝑒𝑙𝑜𝑤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7501" y="4595126"/>
                <a:ext cx="3853873" cy="461665"/>
              </a:xfrm>
              <a:prstGeom prst="rect">
                <a:avLst/>
              </a:prstGeom>
              <a:blipFill rotWithShape="1">
                <a:blip r:embed="rId7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4051300" y="5269556"/>
                <a:ext cx="3853873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2400" i="1" dirty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=+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1300" y="5269556"/>
                <a:ext cx="3853873" cy="86132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4102101" y="6130882"/>
                <a:ext cx="385387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𝑎𝑏𝑜𝑣𝑒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2101" y="6130882"/>
                <a:ext cx="3853873" cy="461665"/>
              </a:xfrm>
              <a:prstGeom prst="rect">
                <a:avLst/>
              </a:prstGeom>
              <a:blipFill rotWithShape="1">
                <a:blip r:embed="rId9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1778000" y="2399015"/>
                <a:ext cx="781625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𝑎𝑏𝑜𝑣𝑒</m:t>
                      </m:r>
                    </m:oMath>
                  </m:oMathPara>
                </a14:m>
                <a:endParaRPr lang="en-US" sz="11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0" y="2399015"/>
                <a:ext cx="781625" cy="2616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3333175" y="2377470"/>
                <a:ext cx="781625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𝑏𝑒𝑙𝑜𝑤</m:t>
                      </m:r>
                    </m:oMath>
                  </m:oMathPara>
                </a14:m>
                <a:endParaRPr lang="en-US" sz="1100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3175" y="2377470"/>
                <a:ext cx="781625" cy="26161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4590471" y="2399015"/>
                <a:ext cx="781625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𝑎𝑏𝑜𝑣𝑒</m:t>
                      </m:r>
                    </m:oMath>
                  </m:oMathPara>
                </a14:m>
                <a:endParaRPr lang="en-US" sz="11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471" y="2399015"/>
                <a:ext cx="781625" cy="2616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791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-20781" y="3581400"/>
                <a:ext cx="3283527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i="1" dirty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+4)(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−3)</m:t>
                          </m:r>
                        </m:num>
                        <m:den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+2)(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0781" y="3581400"/>
                <a:ext cx="3283527" cy="86132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-20781" y="1106044"/>
            <a:ext cx="91578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007434"/>
                </a:solidFill>
              </a:rPr>
              <a:t>7) Use test points between the zeros and vertical asymptotes to locate the graph above or below the x-axis</a:t>
            </a:r>
            <a:endParaRPr lang="en-US" sz="2800" dirty="0">
              <a:solidFill>
                <a:srgbClr val="007434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57200" y="2209800"/>
            <a:ext cx="8077200" cy="1371600"/>
            <a:chOff x="457200" y="2209800"/>
            <a:chExt cx="8077200" cy="1371600"/>
          </a:xfrm>
        </p:grpSpPr>
        <p:cxnSp>
          <p:nvCxnSpPr>
            <p:cNvPr id="3" name="Straight Arrow Connector 2"/>
            <p:cNvCxnSpPr/>
            <p:nvPr/>
          </p:nvCxnSpPr>
          <p:spPr>
            <a:xfrm>
              <a:off x="457200" y="2895600"/>
              <a:ext cx="80772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276600" y="2209800"/>
              <a:ext cx="0" cy="137160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114800" y="2209800"/>
              <a:ext cx="0" cy="137160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5715000" y="2209800"/>
              <a:ext cx="0" cy="137160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6172200" y="2209800"/>
              <a:ext cx="0" cy="137160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4953000" y="2209800"/>
              <a:ext cx="0" cy="13716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3035300" y="2908249"/>
              <a:ext cx="45720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-4</a:t>
              </a:r>
              <a:endParaRPr lang="en-US" sz="12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10000" y="2908249"/>
              <a:ext cx="45720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-2</a:t>
              </a:r>
              <a:endParaRPr lang="en-US" sz="12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486400" y="2908249"/>
              <a:ext cx="45720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2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956300" y="2908248"/>
              <a:ext cx="45720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3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6927" y="4626128"/>
                <a:ext cx="3853873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2.5</m:t>
                          </m:r>
                        </m:e>
                      </m:d>
                      <m:r>
                        <a:rPr lang="en-US" sz="2400" i="1" dirty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=−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" y="4626128"/>
                <a:ext cx="3853873" cy="86132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57728" y="5487454"/>
                <a:ext cx="385387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2.5</m:t>
                          </m:r>
                        </m:e>
                      </m:d>
                      <m:r>
                        <a:rPr lang="en-US" sz="2400" i="1" dirty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𝑏𝑒𝑙𝑜𝑤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8" y="5487454"/>
                <a:ext cx="3853873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4369374" y="4626128"/>
                <a:ext cx="3853873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4</m:t>
                          </m:r>
                        </m:e>
                      </m:d>
                      <m:r>
                        <a:rPr lang="en-US" sz="2400" i="1" dirty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=+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9374" y="4626128"/>
                <a:ext cx="3853873" cy="86132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4420175" y="5487454"/>
                <a:ext cx="385387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4</m:t>
                          </m:r>
                        </m:e>
                      </m:d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𝑎𝑏𝑜𝑣𝑒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0175" y="5487454"/>
                <a:ext cx="3853873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1778000" y="2399015"/>
                <a:ext cx="781625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𝑎𝑏𝑜𝑣𝑒</m:t>
                      </m:r>
                    </m:oMath>
                  </m:oMathPara>
                </a14:m>
                <a:endParaRPr lang="en-US" sz="11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0" y="2399015"/>
                <a:ext cx="781625" cy="2616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3333175" y="2377470"/>
                <a:ext cx="781625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𝑏𝑒𝑙𝑜𝑤</m:t>
                      </m:r>
                    </m:oMath>
                  </m:oMathPara>
                </a14:m>
                <a:endParaRPr lang="en-US" sz="1100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3175" y="2377470"/>
                <a:ext cx="781625" cy="2616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4590471" y="2399015"/>
                <a:ext cx="781625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𝑎𝑏𝑜𝑣𝑒</m:t>
                      </m:r>
                    </m:oMath>
                  </m:oMathPara>
                </a14:m>
                <a:endParaRPr lang="en-US" sz="11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471" y="2399015"/>
                <a:ext cx="781625" cy="2616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5565487" y="2399015"/>
                <a:ext cx="781625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𝑏𝑒𝑙𝑜𝑤</m:t>
                      </m:r>
                    </m:oMath>
                  </m:oMathPara>
                </a14:m>
                <a:endParaRPr lang="en-US" sz="1100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5487" y="2399015"/>
                <a:ext cx="781625" cy="2616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781800" y="2358395"/>
                <a:ext cx="781625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𝑎𝑏𝑜𝑣𝑒</m:t>
                      </m:r>
                    </m:oMath>
                  </m:oMathPara>
                </a14:m>
                <a:endParaRPr lang="en-US" sz="11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2358395"/>
                <a:ext cx="781625" cy="2616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157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6" grpId="0"/>
      <p:bldP spid="27" grpId="0"/>
      <p:bldP spid="28" grpId="0"/>
      <p:bldP spid="29" grpId="0"/>
      <p:bldP spid="35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3128" y="3138037"/>
                <a:ext cx="3283527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7030A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i="1" dirty="0">
                          <a:solidFill>
                            <a:srgbClr val="7030A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+4)(</m:t>
                          </m:r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−3)</m:t>
                          </m:r>
                        </m:num>
                        <m:den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+2)(</m:t>
                          </m:r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i="1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US" sz="2400" dirty="0" smtClean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28" y="3138037"/>
                <a:ext cx="3283527" cy="86132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1498601" y="4449976"/>
                <a:ext cx="157768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→</m:t>
                      </m:r>
                      <m:sSup>
                        <m:sSupPr>
                          <m:ctrlP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−2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8601" y="4449976"/>
                <a:ext cx="1577688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/>
          <p:cNvGrpSpPr/>
          <p:nvPr/>
        </p:nvGrpSpPr>
        <p:grpSpPr>
          <a:xfrm>
            <a:off x="753918" y="1656653"/>
            <a:ext cx="8077200" cy="1433615"/>
            <a:chOff x="2493818" y="2090063"/>
            <a:chExt cx="8077200" cy="143361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Rectangle 35"/>
                <p:cNvSpPr/>
                <p:nvPr/>
              </p:nvSpPr>
              <p:spPr>
                <a:xfrm>
                  <a:off x="8818418" y="2245376"/>
                  <a:ext cx="781625" cy="27343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𝑎𝑏𝑜𝑣𝑒</m:t>
                        </m:r>
                      </m:oMath>
                    </m:oMathPara>
                  </a14:m>
                  <a:endParaRPr lang="en-US" sz="1100" dirty="0" smtClean="0">
                    <a:solidFill>
                      <a:schemeClr val="accent2">
                        <a:lumMod val="5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36" name="Rectangle 3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18418" y="2245376"/>
                  <a:ext cx="781625" cy="273438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4" name="Group 23"/>
            <p:cNvGrpSpPr/>
            <p:nvPr/>
          </p:nvGrpSpPr>
          <p:grpSpPr>
            <a:xfrm>
              <a:off x="2493818" y="2090063"/>
              <a:ext cx="8077200" cy="1433615"/>
              <a:chOff x="457200" y="2209800"/>
              <a:chExt cx="8077200" cy="1371600"/>
            </a:xfrm>
          </p:grpSpPr>
          <p:cxnSp>
            <p:nvCxnSpPr>
              <p:cNvPr id="3" name="Straight Arrow Connector 2"/>
              <p:cNvCxnSpPr/>
              <p:nvPr/>
            </p:nvCxnSpPr>
            <p:spPr>
              <a:xfrm>
                <a:off x="457200" y="2895600"/>
                <a:ext cx="8077200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3276600" y="2209800"/>
                <a:ext cx="0" cy="1371600"/>
              </a:xfrm>
              <a:prstGeom prst="line">
                <a:avLst/>
              </a:prstGeom>
              <a:ln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4114800" y="2209800"/>
                <a:ext cx="0" cy="1371600"/>
              </a:xfrm>
              <a:prstGeom prst="line">
                <a:avLst/>
              </a:prstGeom>
              <a:ln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715000" y="2209800"/>
                <a:ext cx="0" cy="1371600"/>
              </a:xfrm>
              <a:prstGeom prst="line">
                <a:avLst/>
              </a:prstGeom>
              <a:ln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6172200" y="2209800"/>
                <a:ext cx="0" cy="1371600"/>
              </a:xfrm>
              <a:prstGeom prst="line">
                <a:avLst/>
              </a:prstGeom>
              <a:ln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4953000" y="2209800"/>
                <a:ext cx="0" cy="137160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3035300" y="2908249"/>
                <a:ext cx="4572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-4</a:t>
                </a:r>
                <a:endParaRPr lang="en-US" sz="1200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3810000" y="2908249"/>
                <a:ext cx="4572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-2</a:t>
                </a:r>
                <a:endParaRPr lang="en-US" sz="1200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486400" y="2908249"/>
                <a:ext cx="4572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2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956300" y="2908248"/>
                <a:ext cx="4572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3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Rectangle 31"/>
                <p:cNvSpPr/>
                <p:nvPr/>
              </p:nvSpPr>
              <p:spPr>
                <a:xfrm>
                  <a:off x="3814618" y="2287833"/>
                  <a:ext cx="781625" cy="27343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𝑎𝑏𝑜𝑣𝑒</m:t>
                        </m:r>
                      </m:oMath>
                    </m:oMathPara>
                  </a14:m>
                  <a:endParaRPr lang="en-US" sz="1100" dirty="0" smtClean="0">
                    <a:solidFill>
                      <a:schemeClr val="accent2">
                        <a:lumMod val="5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32" name="Rectangle 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4618" y="2287833"/>
                  <a:ext cx="781625" cy="273438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Rectangle 32"/>
                <p:cNvSpPr/>
                <p:nvPr/>
              </p:nvSpPr>
              <p:spPr>
                <a:xfrm>
                  <a:off x="5369793" y="2265314"/>
                  <a:ext cx="781625" cy="27343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𝑏𝑒𝑙𝑜𝑤</m:t>
                        </m:r>
                      </m:oMath>
                    </m:oMathPara>
                  </a14:m>
                  <a:endParaRPr lang="en-US" sz="1100" dirty="0" smtClean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3" name="Rectangle 3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69793" y="2265314"/>
                  <a:ext cx="781625" cy="273438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Rectangle 33"/>
                <p:cNvSpPr/>
                <p:nvPr/>
              </p:nvSpPr>
              <p:spPr>
                <a:xfrm>
                  <a:off x="6627089" y="2287833"/>
                  <a:ext cx="781625" cy="27343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𝑎𝑏𝑜𝑣𝑒</m:t>
                        </m:r>
                      </m:oMath>
                    </m:oMathPara>
                  </a14:m>
                  <a:endParaRPr lang="en-US" sz="1100" dirty="0" smtClean="0">
                    <a:solidFill>
                      <a:schemeClr val="accent2">
                        <a:lumMod val="5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34" name="Rectangle 3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27089" y="2287833"/>
                  <a:ext cx="781625" cy="273438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Rectangle 34"/>
                <p:cNvSpPr/>
                <p:nvPr/>
              </p:nvSpPr>
              <p:spPr>
                <a:xfrm>
                  <a:off x="7602105" y="2287833"/>
                  <a:ext cx="781625" cy="27343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𝑏𝑒𝑙𝑜𝑤</m:t>
                        </m:r>
                      </m:oMath>
                    </m:oMathPara>
                  </a14:m>
                  <a:endParaRPr lang="en-US" sz="1100" dirty="0" smtClean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5" name="Rectangle 3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02105" y="2287833"/>
                  <a:ext cx="781625" cy="273438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0" name="Rectangle 29"/>
          <p:cNvSpPr/>
          <p:nvPr/>
        </p:nvSpPr>
        <p:spPr>
          <a:xfrm>
            <a:off x="0" y="990600"/>
            <a:ext cx="9144000" cy="997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8) Analyze the behavior of the graph on each side of an asymptote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2926774" y="4234560"/>
                <a:ext cx="2444172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𝑓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)→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240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sz="24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</m:t>
                              </m:r>
                            </m:sup>
                          </m:sSup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6774" y="4234560"/>
                <a:ext cx="2444172" cy="86132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5583961" y="4449976"/>
                <a:ext cx="175548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𝑓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)→−∞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3961" y="4449976"/>
                <a:ext cx="1755485" cy="461665"/>
              </a:xfrm>
              <a:prstGeom prst="rect">
                <a:avLst/>
              </a:prstGeom>
              <a:blipFill rotWithShape="1">
                <a:blip r:embed="rId9"/>
                <a:stretch>
                  <a:fillRect l="-2778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1425287" y="5542134"/>
                <a:ext cx="157768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→</m:t>
                      </m:r>
                      <m:sSup>
                        <m:sSupPr>
                          <m:ctrlP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−2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5287" y="5542134"/>
                <a:ext cx="1577688" cy="4616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3002975" y="5331083"/>
                <a:ext cx="2444172" cy="8837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𝑓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)→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240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sz="24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+</m:t>
                              </m:r>
                            </m:sup>
                          </m:sSup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)(</m:t>
                          </m:r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2975" y="5331083"/>
                <a:ext cx="2444172" cy="883768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5660162" y="5546499"/>
                <a:ext cx="175548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𝑓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)→∞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162" y="5546499"/>
                <a:ext cx="1755485" cy="461665"/>
              </a:xfrm>
              <a:prstGeom prst="rect">
                <a:avLst/>
              </a:prstGeom>
              <a:blipFill rotWithShape="1">
                <a:blip r:embed="rId12"/>
                <a:stretch>
                  <a:fillRect l="-3136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reeform 10"/>
          <p:cNvSpPr/>
          <p:nvPr/>
        </p:nvSpPr>
        <p:spPr>
          <a:xfrm rot="1581247">
            <a:off x="4016183" y="2833545"/>
            <a:ext cx="363222" cy="266132"/>
          </a:xfrm>
          <a:custGeom>
            <a:avLst/>
            <a:gdLst>
              <a:gd name="connsiteX0" fmla="*/ 0 w 807297"/>
              <a:gd name="connsiteY0" fmla="*/ 61889 h 413606"/>
              <a:gd name="connsiteX1" fmla="*/ 482600 w 807297"/>
              <a:gd name="connsiteY1" fmla="*/ 23789 h 413606"/>
              <a:gd name="connsiteX2" fmla="*/ 774700 w 807297"/>
              <a:gd name="connsiteY2" fmla="*/ 379389 h 413606"/>
              <a:gd name="connsiteX3" fmla="*/ 787400 w 807297"/>
              <a:gd name="connsiteY3" fmla="*/ 379389 h 413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7297" h="413606">
                <a:moveTo>
                  <a:pt x="0" y="61889"/>
                </a:moveTo>
                <a:cubicBezTo>
                  <a:pt x="176741" y="16380"/>
                  <a:pt x="353483" y="-29128"/>
                  <a:pt x="482600" y="23789"/>
                </a:cubicBezTo>
                <a:cubicBezTo>
                  <a:pt x="611717" y="76706"/>
                  <a:pt x="723900" y="320122"/>
                  <a:pt x="774700" y="379389"/>
                </a:cubicBezTo>
                <a:cubicBezTo>
                  <a:pt x="825500" y="438656"/>
                  <a:pt x="806450" y="409022"/>
                  <a:pt x="787400" y="379389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 rot="11935488">
            <a:off x="4452940" y="1921217"/>
            <a:ext cx="363222" cy="266132"/>
          </a:xfrm>
          <a:custGeom>
            <a:avLst/>
            <a:gdLst>
              <a:gd name="connsiteX0" fmla="*/ 0 w 807297"/>
              <a:gd name="connsiteY0" fmla="*/ 61889 h 413606"/>
              <a:gd name="connsiteX1" fmla="*/ 482600 w 807297"/>
              <a:gd name="connsiteY1" fmla="*/ 23789 h 413606"/>
              <a:gd name="connsiteX2" fmla="*/ 774700 w 807297"/>
              <a:gd name="connsiteY2" fmla="*/ 379389 h 413606"/>
              <a:gd name="connsiteX3" fmla="*/ 787400 w 807297"/>
              <a:gd name="connsiteY3" fmla="*/ 379389 h 413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7297" h="413606">
                <a:moveTo>
                  <a:pt x="0" y="61889"/>
                </a:moveTo>
                <a:cubicBezTo>
                  <a:pt x="176741" y="16380"/>
                  <a:pt x="353483" y="-29128"/>
                  <a:pt x="482600" y="23789"/>
                </a:cubicBezTo>
                <a:cubicBezTo>
                  <a:pt x="611717" y="76706"/>
                  <a:pt x="723900" y="320122"/>
                  <a:pt x="774700" y="379389"/>
                </a:cubicBezTo>
                <a:cubicBezTo>
                  <a:pt x="825500" y="438656"/>
                  <a:pt x="806450" y="409022"/>
                  <a:pt x="787400" y="379389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282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6" grpId="0"/>
      <p:bldP spid="30" grpId="0"/>
      <p:bldP spid="31" grpId="0"/>
      <p:bldP spid="37" grpId="0"/>
      <p:bldP spid="38" grpId="0"/>
      <p:bldP spid="39" grpId="0"/>
      <p:bldP spid="40" grpId="0"/>
      <p:bldP spid="11" grpId="0" animBg="1"/>
      <p:bldP spid="4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</TotalTime>
  <Words>1240</Words>
  <Application>Microsoft Office PowerPoint</Application>
  <PresentationFormat>On-screen Show (4:3)</PresentationFormat>
  <Paragraphs>263</Paragraphs>
  <Slides>25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Cambria Math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</dc:creator>
  <cp:lastModifiedBy>Lance Burger</cp:lastModifiedBy>
  <cp:revision>87</cp:revision>
  <dcterms:created xsi:type="dcterms:W3CDTF">2012-12-26T13:30:03Z</dcterms:created>
  <dcterms:modified xsi:type="dcterms:W3CDTF">2014-09-25T20:21:38Z</dcterms:modified>
</cp:coreProperties>
</file>