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256" r:id="rId2"/>
    <p:sldId id="258" r:id="rId3"/>
    <p:sldId id="259" r:id="rId4"/>
    <p:sldId id="257" r:id="rId5"/>
    <p:sldId id="312" r:id="rId6"/>
    <p:sldId id="260" r:id="rId7"/>
    <p:sldId id="263" r:id="rId8"/>
    <p:sldId id="264" r:id="rId9"/>
    <p:sldId id="265" r:id="rId10"/>
    <p:sldId id="266" r:id="rId11"/>
    <p:sldId id="267" r:id="rId12"/>
    <p:sldId id="270" r:id="rId13"/>
    <p:sldId id="269" r:id="rId14"/>
    <p:sldId id="268" r:id="rId15"/>
    <p:sldId id="273" r:id="rId16"/>
    <p:sldId id="271" r:id="rId17"/>
    <p:sldId id="279" r:id="rId18"/>
    <p:sldId id="280" r:id="rId19"/>
    <p:sldId id="281" r:id="rId20"/>
    <p:sldId id="261" r:id="rId21"/>
    <p:sldId id="290" r:id="rId22"/>
    <p:sldId id="293" r:id="rId23"/>
    <p:sldId id="294" r:id="rId24"/>
    <p:sldId id="295" r:id="rId25"/>
    <p:sldId id="296" r:id="rId26"/>
    <p:sldId id="297" r:id="rId27"/>
    <p:sldId id="306" r:id="rId28"/>
    <p:sldId id="307" r:id="rId29"/>
    <p:sldId id="308" r:id="rId30"/>
    <p:sldId id="310" r:id="rId31"/>
    <p:sldId id="284" r:id="rId32"/>
    <p:sldId id="291" r:id="rId33"/>
    <p:sldId id="305" r:id="rId34"/>
    <p:sldId id="283" r:id="rId35"/>
    <p:sldId id="282" r:id="rId36"/>
    <p:sldId id="303" r:id="rId37"/>
    <p:sldId id="304" r:id="rId3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25979D08-281F-486D-B59E-F4FD3AFF98B7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EB33D70E-D01C-45EF-A7F5-490DF0B07B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Next slide asks QUESTION:</a:t>
            </a:r>
            <a:r>
              <a:rPr lang="en-US" baseline="0" smtClean="0"/>
              <a:t>  WHY DO LARGE DOGS SEEM TO PANT MORE THAN SMALL DOGS?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3D70E-D01C-45EF-A7F5-490DF0B07B0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F00CA86-C797-46FC-ABDB-60F16A57BE58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9AE56E5-BF80-4C3E-97BF-742D8A938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4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1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8229600" cy="230505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 Might be giants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Proportional Reasoning Activity for Prospective Teachers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27660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Math 100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Summer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Lance Burger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Fresno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3124200" cy="335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057400"/>
            <a:ext cx="303471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33337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81000"/>
            <a:ext cx="337185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048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4152900" cy="308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895600"/>
            <a:ext cx="33242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33337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600200"/>
            <a:ext cx="33337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733800"/>
            <a:ext cx="33337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81000"/>
            <a:ext cx="357532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05000"/>
            <a:ext cx="33337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5052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8600"/>
            <a:ext cx="26289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733800"/>
            <a:ext cx="2590800" cy="268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81000"/>
            <a:ext cx="27051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14400"/>
            <a:ext cx="3457575" cy="366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962400"/>
            <a:ext cx="257175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39338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752600"/>
            <a:ext cx="293153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886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"/>
            <a:ext cx="36480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838200"/>
            <a:ext cx="278144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276600"/>
            <a:ext cx="209655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99" y="533400"/>
            <a:ext cx="377785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2954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3733800"/>
            <a:ext cx="251928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04800"/>
            <a:ext cx="3800475" cy="5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470648" cy="620268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Q. Why do large dogs seem to pant more than small dogs?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81000" y="685800"/>
            <a:ext cx="2057400" cy="4114800"/>
            <a:chOff x="914400" y="685800"/>
            <a:chExt cx="2057400" cy="4114800"/>
          </a:xfrm>
        </p:grpSpPr>
        <p:sp>
          <p:nvSpPr>
            <p:cNvPr id="5" name="Rectangle 4"/>
            <p:cNvSpPr/>
            <p:nvPr/>
          </p:nvSpPr>
          <p:spPr>
            <a:xfrm>
              <a:off x="1600200" y="6858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600200" y="13716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00200" y="20574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002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14400" y="34290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44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860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6000" y="34290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14400" y="41148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86000" y="13716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4400" y="13716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6000" y="41148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5029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FRONT &amp; BACK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819400" y="685800"/>
            <a:ext cx="3429000" cy="4114800"/>
            <a:chOff x="3657600" y="685800"/>
            <a:chExt cx="3429000" cy="4114800"/>
          </a:xfrm>
        </p:grpSpPr>
        <p:sp>
          <p:nvSpPr>
            <p:cNvPr id="18" name="Rectangle 17"/>
            <p:cNvSpPr/>
            <p:nvPr/>
          </p:nvSpPr>
          <p:spPr>
            <a:xfrm>
              <a:off x="4343400" y="13716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43400" y="41148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7150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434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292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43400" y="6858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43400" y="34290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43400" y="20574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57600" y="13716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15000" y="41148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15000" y="34290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008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962400" y="5029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SIDES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477000" y="1371600"/>
            <a:ext cx="2057400" cy="3429000"/>
            <a:chOff x="6629400" y="685800"/>
            <a:chExt cx="2057400" cy="3429000"/>
          </a:xfrm>
        </p:grpSpPr>
        <p:sp>
          <p:nvSpPr>
            <p:cNvPr id="34" name="Rectangle 33"/>
            <p:cNvSpPr/>
            <p:nvPr/>
          </p:nvSpPr>
          <p:spPr>
            <a:xfrm>
              <a:off x="6629400" y="13716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315200" y="20574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315200" y="13716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15200" y="6858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3152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001000" y="13716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315200" y="34290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0010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629400" y="2743200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324600" y="5029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TOP &amp; BOTTOM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2952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4677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09600"/>
            <a:ext cx="7069608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6705600" cy="622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09600"/>
            <a:ext cx="6781800" cy="574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Reasoning from Manipulatives: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Mathematical Concepts Related to LARGE and small dogs.</a:t>
            </a:r>
          </a:p>
          <a:p>
            <a:pPr>
              <a:buNone/>
            </a:pPr>
            <a:endParaRPr lang="en-US" sz="3600" dirty="0" smtClean="0"/>
          </a:p>
          <a:p>
            <a:r>
              <a:rPr lang="en-US" sz="3600" dirty="0" smtClean="0">
                <a:solidFill>
                  <a:srgbClr val="FFFF00"/>
                </a:solidFill>
              </a:rPr>
              <a:t>Mathematical Concepts Related to HEAT EXCHANGE.</a:t>
            </a:r>
          </a:p>
          <a:p>
            <a:pPr>
              <a:buNone/>
            </a:pPr>
            <a:endParaRPr lang="en-US" sz="3600" dirty="0" smtClean="0"/>
          </a:p>
          <a:p>
            <a:r>
              <a:rPr lang="en-US" sz="3600" dirty="0" smtClean="0">
                <a:solidFill>
                  <a:srgbClr val="FF6600"/>
                </a:solidFill>
              </a:rPr>
              <a:t>How Can These Concepts be Compared Mathematically?</a:t>
            </a:r>
          </a:p>
          <a:p>
            <a:endParaRPr lang="en-US" sz="3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/>
          <p:cNvSpPr/>
          <p:nvPr/>
        </p:nvSpPr>
        <p:spPr>
          <a:xfrm>
            <a:off x="4114800" y="1447800"/>
            <a:ext cx="1066800" cy="14478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agnetic Disk 4"/>
          <p:cNvSpPr/>
          <p:nvPr/>
        </p:nvSpPr>
        <p:spPr>
          <a:xfrm>
            <a:off x="4419600" y="3810000"/>
            <a:ext cx="4191000" cy="11430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990600"/>
            <a:ext cx="3053868" cy="79660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 demonstration about cooling: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09600" y="2362200"/>
            <a:ext cx="3053866" cy="2663482"/>
          </a:xfrm>
        </p:spPr>
        <p:txBody>
          <a:bodyPr>
            <a:noAutofit/>
          </a:bodyPr>
          <a:lstStyle/>
          <a:p>
            <a:r>
              <a:rPr lang="en-US" sz="2000" dirty="0" smtClean="0"/>
              <a:t>Equal volumes of 100C water are placed in containers having different areas of exposure:</a:t>
            </a:r>
          </a:p>
          <a:p>
            <a:endParaRPr lang="en-US" sz="2000" dirty="0" smtClean="0"/>
          </a:p>
          <a:p>
            <a:r>
              <a:rPr lang="en-US" sz="2000" dirty="0" smtClean="0"/>
              <a:t>After several minutes measure the respective water temperatures with thermometers, </a:t>
            </a:r>
            <a:r>
              <a:rPr lang="en-US" sz="2000" dirty="0" smtClean="0">
                <a:solidFill>
                  <a:srgbClr val="FFFF00"/>
                </a:solidFill>
              </a:rPr>
              <a:t>significant</a:t>
            </a:r>
            <a:r>
              <a:rPr lang="en-US" sz="2000" dirty="0" smtClean="0"/>
              <a:t> differences in temperatures are seen.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second cognitive disequilibrium of lesson: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If more surface area produces better cooling, then why do large dogs appear </a:t>
            </a:r>
            <a:r>
              <a:rPr lang="en-US" sz="4400" dirty="0" smtClean="0">
                <a:solidFill>
                  <a:srgbClr val="FF0000"/>
                </a:solidFill>
              </a:rPr>
              <a:t>hotter</a:t>
            </a:r>
            <a:r>
              <a:rPr lang="en-US" sz="4400" dirty="0" smtClean="0"/>
              <a:t>,…, they have more surface area than a small dog!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81000"/>
            <a:ext cx="3843337" cy="5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Reasoning from Manipulatives continued: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656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257800" y="3505200"/>
          <a:ext cx="2247900" cy="2547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6" name="Equation" r:id="rId3" imgW="380880" imgH="431640" progId="Equation.3">
                  <p:embed/>
                </p:oleObj>
              </mc:Choice>
              <mc:Fallback>
                <p:oleObj name="Equation" r:id="rId3" imgW="38088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12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505200"/>
                        <a:ext cx="2247900" cy="254762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9200" y="2209800"/>
            <a:ext cx="289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can we compare surface area and volume AT THE SAME TIME?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57200" y="609600"/>
          <a:ext cx="8247609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3" imgW="2654280" imgH="914400" progId="Equation.3">
                  <p:embed/>
                </p:oleObj>
              </mc:Choice>
              <mc:Fallback>
                <p:oleObj name="Equation" r:id="rId3" imgW="265428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12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09600"/>
                        <a:ext cx="8247609" cy="2819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1600200" y="3962400"/>
          <a:ext cx="57499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5" imgW="1422400" imgH="482600" progId="Equation.3">
                  <p:embed/>
                </p:oleObj>
              </mc:Choice>
              <mc:Fallback>
                <p:oleObj name="Equation" r:id="rId5" imgW="1422400" imgH="482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70000" contrast="-7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62400"/>
                        <a:ext cx="5749925" cy="1981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57200"/>
            <a:ext cx="3557587" cy="575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for the 200foot woman: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5 foot woman made six times larger twice would reach 180 feet.</a:t>
            </a:r>
          </a:p>
          <a:p>
            <a:r>
              <a:rPr lang="en-US" dirty="0" smtClean="0"/>
              <a:t>(1/6)^2 is 1/36</a:t>
            </a:r>
          </a:p>
          <a:p>
            <a:r>
              <a:rPr lang="en-US" dirty="0" smtClean="0"/>
              <a:t>She would have 1/36 less skin as compared with the 5 foot woman.</a:t>
            </a:r>
          </a:p>
          <a:p>
            <a:r>
              <a:rPr lang="en-US" dirty="0" smtClean="0"/>
              <a:t>No wonder she is in such a small swimsuit … she is </a:t>
            </a:r>
            <a:r>
              <a:rPr lang="en-US" dirty="0" smtClean="0">
                <a:solidFill>
                  <a:srgbClr val="FF0000"/>
                </a:solidFill>
              </a:rPr>
              <a:t>burning</a:t>
            </a:r>
            <a:r>
              <a:rPr lang="en-US" dirty="0" smtClean="0"/>
              <a:t> up!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262356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352800"/>
            <a:ext cx="400050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9016" y="457200"/>
            <a:ext cx="283057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514600"/>
            <a:ext cx="3581400" cy="287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99" y="685800"/>
            <a:ext cx="405027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85800" y="762000"/>
          <a:ext cx="7924800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Equation" r:id="rId3" imgW="3365280" imgH="469800" progId="Equation.3">
                  <p:embed/>
                </p:oleObj>
              </mc:Choice>
              <mc:Fallback>
                <p:oleObj name="Equation" r:id="rId3" imgW="3365280" imgH="469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12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0"/>
                        <a:ext cx="7924800" cy="10985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9"/>
          <p:cNvGrpSpPr/>
          <p:nvPr/>
        </p:nvGrpSpPr>
        <p:grpSpPr>
          <a:xfrm>
            <a:off x="3048000" y="3429000"/>
            <a:ext cx="1219200" cy="1219200"/>
            <a:chOff x="1371600" y="3200400"/>
            <a:chExt cx="1219200" cy="1219200"/>
          </a:xfrm>
        </p:grpSpPr>
        <p:sp>
          <p:nvSpPr>
            <p:cNvPr id="9" name="Rectangle 8"/>
            <p:cNvSpPr/>
            <p:nvPr/>
          </p:nvSpPr>
          <p:spPr>
            <a:xfrm>
              <a:off x="1371600" y="38100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1200" y="38100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71600" y="32004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81200" y="32004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5486400" y="2667000"/>
            <a:ext cx="2438400" cy="2438400"/>
            <a:chOff x="4038600" y="3886200"/>
            <a:chExt cx="2438400" cy="2438400"/>
          </a:xfrm>
        </p:grpSpPr>
        <p:sp>
          <p:nvSpPr>
            <p:cNvPr id="13" name="Rectangle 12"/>
            <p:cNvSpPr/>
            <p:nvPr/>
          </p:nvSpPr>
          <p:spPr>
            <a:xfrm>
              <a:off x="4038600" y="38862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48200" y="38862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57800" y="38862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67400" y="38862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38600" y="44958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48200" y="44958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57800" y="44958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67400" y="44958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038600" y="51054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48200" y="51054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57800" y="51054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67400" y="51054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38600" y="57150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48200" y="57150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57800" y="57150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67400" y="5715000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85800" y="2362200"/>
            <a:ext cx="228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p=8</a:t>
            </a:r>
          </a:p>
          <a:p>
            <a:r>
              <a:rPr lang="en-US" sz="2400" dirty="0" smtClean="0"/>
              <a:t>a=4</a:t>
            </a:r>
          </a:p>
          <a:p>
            <a:endParaRPr lang="en-US" sz="2400" dirty="0" smtClean="0"/>
          </a:p>
          <a:p>
            <a:r>
              <a:rPr lang="en-US" sz="2400" dirty="0" smtClean="0"/>
              <a:t>P=16</a:t>
            </a:r>
          </a:p>
          <a:p>
            <a:r>
              <a:rPr lang="en-US" sz="2400" dirty="0" smtClean="0"/>
              <a:t>A=16</a:t>
            </a:r>
          </a:p>
          <a:p>
            <a:endParaRPr lang="en-US" sz="2400" dirty="0" smtClean="0"/>
          </a:p>
          <a:p>
            <a:r>
              <a:rPr lang="en-US" sz="2400" dirty="0" smtClean="0"/>
              <a:t>p/a=</a:t>
            </a:r>
            <a:r>
              <a:rPr lang="en-US" sz="2400" dirty="0" smtClean="0">
                <a:solidFill>
                  <a:srgbClr val="FFFF00"/>
                </a:solidFill>
              </a:rPr>
              <a:t>2/1</a:t>
            </a:r>
          </a:p>
          <a:p>
            <a:endParaRPr lang="en-US" sz="2400" dirty="0" smtClean="0"/>
          </a:p>
          <a:p>
            <a:r>
              <a:rPr lang="en-US" sz="2400" dirty="0" smtClean="0"/>
              <a:t>P/A=</a:t>
            </a:r>
            <a:r>
              <a:rPr lang="en-US" sz="2400" dirty="0" smtClean="0">
                <a:solidFill>
                  <a:srgbClr val="FFFF00"/>
                </a:solidFill>
              </a:rPr>
              <a:t>1/1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14600" y="22860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419600" y="685800"/>
            <a:ext cx="3733800" cy="3733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2149019"/>
            <a:ext cx="2895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c=2(pi)r    C=2(pi)2r</a:t>
            </a:r>
          </a:p>
          <a:p>
            <a:r>
              <a:rPr lang="en-US" sz="2400" dirty="0" smtClean="0"/>
              <a:t>a=(pi)r^2  </a:t>
            </a:r>
          </a:p>
          <a:p>
            <a:endParaRPr lang="en-US" sz="2400" dirty="0" smtClean="0"/>
          </a:p>
          <a:p>
            <a:r>
              <a:rPr lang="en-US" sz="2400" dirty="0" smtClean="0"/>
              <a:t> A=(pi)(2r)^2</a:t>
            </a:r>
          </a:p>
          <a:p>
            <a:r>
              <a:rPr lang="en-US" sz="2400" dirty="0" smtClean="0"/>
              <a:t>=4(pi)r^2</a:t>
            </a:r>
          </a:p>
          <a:p>
            <a:endParaRPr lang="en-US" sz="2400" dirty="0" smtClean="0"/>
          </a:p>
          <a:p>
            <a:r>
              <a:rPr lang="en-US" sz="2400" dirty="0" smtClean="0"/>
              <a:t>c/a =2(pi)r/(pi)r^2=</a:t>
            </a:r>
            <a:r>
              <a:rPr lang="en-US" sz="2400" dirty="0" smtClean="0">
                <a:solidFill>
                  <a:srgbClr val="FFFF00"/>
                </a:solidFill>
              </a:rPr>
              <a:t>2/r</a:t>
            </a:r>
          </a:p>
          <a:p>
            <a:endParaRPr lang="en-US" sz="2400" dirty="0" smtClean="0"/>
          </a:p>
          <a:p>
            <a:r>
              <a:rPr lang="en-US" sz="2400" dirty="0" smtClean="0"/>
              <a:t>C/A=2(pi)2r/4(pi)r^2=</a:t>
            </a:r>
            <a:r>
              <a:rPr lang="en-US" sz="2400" dirty="0" smtClean="0">
                <a:solidFill>
                  <a:srgbClr val="FFFF00"/>
                </a:solidFill>
              </a:rPr>
              <a:t>1/r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57200"/>
            <a:ext cx="3557587" cy="575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24971"/>
            <a:ext cx="5048250" cy="653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1242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470648" cy="4114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Who does not know that a horse falling from a height of three or four cubits will break his bones, while a dog falling from the same height or a cat from a height of eight or ten cubits will suffer no injury?  ...</a:t>
            </a:r>
            <a:br>
              <a:rPr lang="en-US" sz="3200" dirty="0" smtClean="0">
                <a:solidFill>
                  <a:schemeClr val="bg2"/>
                </a:solidFill>
              </a:rPr>
            </a:br>
            <a:r>
              <a:rPr lang="en-US" sz="3200" dirty="0" smtClean="0">
                <a:solidFill>
                  <a:schemeClr val="bg2"/>
                </a:solidFill>
              </a:rPr>
              <a:t/>
            </a:r>
            <a:br>
              <a:rPr lang="en-US" sz="3200" dirty="0" smtClean="0">
                <a:solidFill>
                  <a:schemeClr val="bg2"/>
                </a:solidFill>
              </a:rPr>
            </a:br>
            <a:r>
              <a:rPr lang="en-US" sz="2400" dirty="0" smtClean="0">
                <a:solidFill>
                  <a:schemeClr val="bg2"/>
                </a:solidFill>
              </a:rPr>
              <a:t>Galileo-</a:t>
            </a:r>
            <a:r>
              <a:rPr lang="en-US" sz="2400" i="1" dirty="0" smtClean="0">
                <a:solidFill>
                  <a:schemeClr val="bg2"/>
                </a:solidFill>
              </a:rPr>
              <a:t>Two New Sciences </a:t>
            </a:r>
            <a:r>
              <a:rPr lang="en-US" sz="2400" i="1" dirty="0" smtClean="0"/>
              <a:t> 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747713"/>
            <a:ext cx="71437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3124200" cy="30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200400"/>
            <a:ext cx="351692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1763" y="785813"/>
            <a:ext cx="38004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1613</TotalTime>
  <Words>296</Words>
  <Application>Microsoft Office PowerPoint</Application>
  <PresentationFormat>On-screen Show (4:3)</PresentationFormat>
  <Paragraphs>49</Paragraphs>
  <Slides>37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Technic</vt:lpstr>
      <vt:lpstr>Equation</vt:lpstr>
      <vt:lpstr>There Might be giants? -A Proportional Reasoning Activity for Prospective Teachers</vt:lpstr>
      <vt:lpstr>PowerPoint Presentation</vt:lpstr>
      <vt:lpstr>PowerPoint Presentation</vt:lpstr>
      <vt:lpstr>PowerPoint Presentation</vt:lpstr>
      <vt:lpstr>PowerPoint Presentation</vt:lpstr>
      <vt:lpstr>Who does not know that a horse falling from a height of three or four cubits will break his bones, while a dog falling from the same height or a cat from a height of eight or ten cubits will suffer no injury?  ...  Galileo-Two New Sciences 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Q. Why do large dogs seem to pant more than small dogs?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Reasoning from Manipulatives:</vt:lpstr>
      <vt:lpstr>A demonstration about cooling:</vt:lpstr>
      <vt:lpstr>A second cognitive disequilibrium of lesson:</vt:lpstr>
      <vt:lpstr>Reasoning from Manipulatives continued:</vt:lpstr>
      <vt:lpstr>PowerPoint Presentation</vt:lpstr>
      <vt:lpstr>PowerPoint Presentation</vt:lpstr>
      <vt:lpstr>As for the 200foot woman:</vt:lpstr>
      <vt:lpstr>PowerPoint Presentation</vt:lpstr>
      <vt:lpstr>PowerPoint Presentation</vt:lpstr>
      <vt:lpstr>PowerPoint Presentation</vt:lpstr>
      <vt:lpstr>PowerPoint Presentation</vt:lpstr>
    </vt:vector>
  </TitlesOfParts>
  <Company>CSM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Mathematics from Necessity: Developing Meaningful Mathematical Reasoning from Familiar Knowledge</dc:title>
  <dc:creator>CSM</dc:creator>
  <cp:lastModifiedBy>Lance Burger</cp:lastModifiedBy>
  <cp:revision>124</cp:revision>
  <dcterms:created xsi:type="dcterms:W3CDTF">2009-02-20T04:50:01Z</dcterms:created>
  <dcterms:modified xsi:type="dcterms:W3CDTF">2015-06-24T18:14:24Z</dcterms:modified>
</cp:coreProperties>
</file>